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autoCompressPictures="0">
  <p:sldMasterIdLst>
    <p:sldMasterId id="2147483661"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11" r:id="rId36"/>
    <p:sldId id="312" r:id="rId37"/>
    <p:sldId id="313" r:id="rId38"/>
    <p:sldId id="314"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2FC2C19-1C3D-41A6-8858-C62702452ECB}" styleName="Table_2">
    <a:wholeTbl>
      <a:tcTxStyle b="off" i="off">
        <a:font>
          <a:latin typeface="Arial"/>
          <a:ea typeface="Arial"/>
          <a:cs typeface="Arial"/>
        </a:font>
        <a:schemeClr val="dk1"/>
      </a:tcTxStyle>
      <a:tcStyle>
        <a:tcBdr>
          <a:left>
            <a:ln w="12700" cap="flat" cmpd="sng">
              <a:solidFill>
                <a:schemeClr val="lt1"/>
              </a:solidFill>
              <a:prstDash val="solid"/>
              <a:round/>
              <a:headEnd w="sm" len="sm"/>
              <a:tailEnd w="sm" len="sm"/>
            </a:ln>
          </a:left>
          <a:right>
            <a:ln w="12700" cap="flat" cmpd="sng">
              <a:solidFill>
                <a:schemeClr val="lt1"/>
              </a:solidFill>
              <a:prstDash val="solid"/>
              <a:round/>
              <a:headEnd w="sm" len="sm"/>
              <a:tailEnd w="sm" len="sm"/>
            </a:ln>
          </a:right>
          <a:top>
            <a:ln w="12700" cap="flat" cmpd="sng">
              <a:solidFill>
                <a:schemeClr val="lt1"/>
              </a:solidFill>
              <a:prstDash val="solid"/>
              <a:round/>
              <a:headEnd w="sm" len="sm"/>
              <a:tailEnd w="sm" len="sm"/>
            </a:ln>
          </a:top>
          <a:bottom>
            <a:ln w="12700" cap="flat" cmpd="sng">
              <a:solidFill>
                <a:schemeClr val="lt1"/>
              </a:solidFill>
              <a:prstDash val="solid"/>
              <a:round/>
              <a:headEnd w="sm" len="sm"/>
              <a:tailEnd w="sm" len="sm"/>
            </a:ln>
          </a:bottom>
          <a:insideH>
            <a:ln w="12700" cap="flat" cmpd="sng">
              <a:solidFill>
                <a:schemeClr val="lt1"/>
              </a:solidFill>
              <a:prstDash val="solid"/>
              <a:round/>
              <a:headEnd w="sm" len="sm"/>
              <a:tailEnd w="sm" len="sm"/>
            </a:ln>
          </a:insideH>
          <a:insideV>
            <a:ln w="12700" cap="flat" cmpd="sng">
              <a:solidFill>
                <a:schemeClr val="lt1"/>
              </a:solidFill>
              <a:prstDash val="solid"/>
              <a:round/>
              <a:headEnd w="sm" len="sm"/>
              <a:tailEnd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w="sm" len="sm"/>
              <a:tailEnd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w="sm" len="sm"/>
              <a:tailEnd w="sm" len="sm"/>
            </a:ln>
          </a:bottom>
        </a:tcBdr>
        <a:fill>
          <a:solidFill>
            <a:schemeClr val="accent1"/>
          </a:solidFill>
        </a:fill>
      </a:tcStyle>
    </a:firstRow>
    <a:neCell>
      <a:tcTxStyle/>
      <a:tcStyle>
        <a:tcBdr/>
      </a:tcStyle>
    </a:neCell>
    <a:nwCell>
      <a:tcTxStyle/>
      <a:tcStyle>
        <a:tcBdr/>
      </a:tcStyle>
    </a:nwCell>
  </a:tblStyle>
  <a:tblStyle styleId="{E7191028-2CD1-4925-942E-C43D4D18BA3F}"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4B2A3F-C0E9-42BE-BDF4-99333C8A7DFE}"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w="sm" len="sm"/>
              <a:tailEnd w="sm" len="sm"/>
            </a:ln>
          </a:left>
          <a:right>
            <a:ln w="12700" cap="flat" cmpd="sng">
              <a:solidFill>
                <a:schemeClr val="dk1"/>
              </a:solidFill>
              <a:prstDash val="solid"/>
              <a:round/>
              <a:headEnd w="sm" len="sm"/>
              <a:tailEnd w="sm" len="sm"/>
            </a:ln>
          </a:right>
          <a:top>
            <a:ln w="12700" cap="flat" cmpd="sng">
              <a:solidFill>
                <a:schemeClr val="dk1"/>
              </a:solidFill>
              <a:prstDash val="solid"/>
              <a:round/>
              <a:headEnd w="sm" len="sm"/>
              <a:tailEnd w="sm" len="sm"/>
            </a:ln>
          </a:top>
          <a:bottom>
            <a:ln w="12700" cap="flat" cmpd="sng">
              <a:solidFill>
                <a:schemeClr val="dk1"/>
              </a:solidFill>
              <a:prstDash val="solid"/>
              <a:round/>
              <a:headEnd w="sm" len="sm"/>
              <a:tailEnd w="sm" len="sm"/>
            </a:ln>
          </a:bottom>
          <a:insideH>
            <a:ln w="12700" cap="flat" cmpd="sng">
              <a:solidFill>
                <a:schemeClr val="dk1"/>
              </a:solidFill>
              <a:prstDash val="solid"/>
              <a:round/>
              <a:headEnd w="sm" len="sm"/>
              <a:tailEnd w="sm" len="sm"/>
            </a:ln>
          </a:insideH>
          <a:insideV>
            <a:ln w="12700" cap="flat" cmpd="sng">
              <a:solidFill>
                <a:schemeClr val="dk1"/>
              </a:solidFill>
              <a:prstDash val="solid"/>
              <a:round/>
              <a:headEnd w="sm" len="sm"/>
              <a:tailEnd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B1135B3-D149-4B6D-9136-FE116253C429}" styleName="Table_1">
    <a:wholeTbl>
      <a:tcTxStyle b="off" i="off">
        <a:font>
          <a:latin typeface="Arial"/>
          <a:ea typeface="Arial"/>
          <a:cs typeface="Arial"/>
        </a:font>
        <a:schemeClr val="dk1"/>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op>
            <a:ln w="9525" cap="flat" cmpd="sng">
              <a:solidFill>
                <a:schemeClr val="accent1"/>
              </a:solidFill>
              <a:prstDash val="solid"/>
              <a:round/>
              <a:headEnd w="sm" len="sm"/>
              <a:tailEnd w="sm" len="sm"/>
            </a:ln>
          </a:top>
          <a:bottom>
            <a:ln w="9525" cap="flat" cmpd="sng">
              <a:solidFill>
                <a:schemeClr val="accent1"/>
              </a:solidFill>
              <a:prstDash val="solid"/>
              <a:round/>
              <a:headEnd w="sm" len="sm"/>
              <a:tailEnd w="sm" len="sm"/>
            </a:ln>
          </a:bottom>
          <a:insideH>
            <a:ln w="9525" cap="flat" cmpd="sng">
              <a:solidFill>
                <a:srgbClr val="000000">
                  <a:alpha val="0"/>
                </a:srgbClr>
              </a:solidFill>
              <a:prstDash val="solid"/>
              <a:round/>
              <a:headEnd w="sm" len="sm"/>
              <a:tailEnd w="sm" len="sm"/>
            </a:ln>
          </a:insideH>
          <a:insideV>
            <a:ln w="9525" cap="flat" cmpd="sng">
              <a:solidFill>
                <a:srgbClr val="000000">
                  <a:alpha val="0"/>
                </a:srgbClr>
              </a:solidFill>
              <a:prstDash val="solid"/>
              <a:round/>
              <a:headEnd w="sm" len="sm"/>
              <a:tailEnd w="sm" len="sm"/>
            </a:ln>
          </a:insideV>
        </a:tcBdr>
        <a:fill>
          <a:solidFill>
            <a:srgbClr val="ffffff">
              <a:alpha val="0"/>
            </a:srgbClr>
          </a:solidFill>
        </a:fill>
      </a:tcStyle>
    </a:wholeTbl>
    <a:band1H>
      <a:tcTxStyle/>
      <a:tcStyle>
        <a:tcBdr>
          <a:top>
            <a:ln w="9525" cap="flat" cmpd="sng">
              <a:solidFill>
                <a:schemeClr val="accent1"/>
              </a:solidFill>
              <a:prstDash val="solid"/>
              <a:round/>
              <a:headEnd w="sm" len="sm"/>
              <a:tailEnd w="sm" len="sm"/>
            </a:ln>
          </a:top>
          <a:bottom>
            <a:ln w="9525" cap="flat" cmpd="sng">
              <a:solidFill>
                <a:schemeClr val="accent1"/>
              </a:solidFill>
              <a:prstDash val="solid"/>
              <a:round/>
              <a:headEnd w="sm" len="sm"/>
              <a:tailEnd w="sm" len="sm"/>
            </a:ln>
          </a:bottom>
        </a:tcBdr>
      </a:tcStyle>
    </a:band1H>
    <a:band2H>
      <a:tcTxStyle/>
      <a:tcStyle>
        <a:tcBdr/>
      </a:tcStyle>
    </a:band2H>
    <a:band1V>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cBdr>
      </a:tcStyle>
    </a:band1V>
    <a:band2V>
      <a:tcTxStyle/>
      <a:tcStyle>
        <a:tcBdr>
          <a:left>
            <a:ln w="9525" cap="flat" cmpd="sng">
              <a:solidFill>
                <a:schemeClr val="accent1"/>
              </a:solidFill>
              <a:prstDash val="solid"/>
              <a:round/>
              <a:headEnd w="sm" len="sm"/>
              <a:tailEnd w="sm" len="sm"/>
            </a:ln>
          </a:left>
          <a:right>
            <a:ln w="9525" cap="flat" cmpd="sng">
              <a:solidFill>
                <a:schemeClr val="accent1"/>
              </a:solidFill>
              <a:prstDash val="solid"/>
              <a:round/>
              <a:headEnd w="sm" len="sm"/>
              <a:tailEnd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w="sm" len="sm"/>
              <a:tailEnd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2579"/>
    <p:restoredTop sz="90000"/>
  </p:normalViewPr>
  <p:slideViewPr>
    <p:cSldViewPr snapToGrid="0" snapToObjects="1">
      <p:cViewPr varScale="1">
        <p:scale>
          <a:sx n="100" d="100"/>
          <a:sy n="100" d="100"/>
        </p:scale>
        <p:origin x="0" y="0"/>
      </p:cViewPr>
      <p:guideLst>
        <p:guide orient="horz" pos="2158"/>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presProps" Target="presProps.xml"  /><Relationship Id="rId62" Type="http://schemas.openxmlformats.org/officeDocument/2006/relationships/viewProps" Target="viewProps.xml"  /><Relationship Id="rId63" Type="http://schemas.openxmlformats.org/officeDocument/2006/relationships/theme" Target="theme/theme1.xml"  /><Relationship Id="rId64" Type="http://schemas.openxmlformats.org/officeDocument/2006/relationships/tableStyles" Target="tableStyles.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1143225" y="685800"/>
            <a:ext cx="457222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2" name="Google Shape;82;p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25" name="Google Shape;325;p3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326" name="Google Shape;326;p3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43" name="Google Shape;343;p3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344" name="Google Shape;344;p3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376" name="Google Shape;376;p1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377" name="Google Shape;377;p1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03" name="Google Shape;403;p1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13" name="Google Shape;413;p3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14" name="Google Shape;414;p3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50" name="Google Shape;450;p3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51" name="Google Shape;451;p3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71" name="Google Shape;471;p3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72" name="Google Shape;472;p3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94" name="Google Shape;494;p3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495" name="Google Shape;495;p3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4" name="Google Shape;514;p3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15" name="Google Shape;515;p3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33" name="Google Shape;533;p3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34" name="Google Shape;534;p3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5" name="Google Shape;95;p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57" name="Google Shape;557;p3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58" name="Google Shape;558;p3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76" name="Google Shape;576;p3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77" name="Google Shape;577;p3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06" name="Google Shape;606;p41:notes"/>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07" name="Google Shape;607;p4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31" name="Google Shape;631;p4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32" name="Google Shape;632;p4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56" name="Google Shape;656;p4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57" name="Google Shape;657;p4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69" name="Google Shape;669;p4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70" name="Google Shape;670;p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83" name="Google Shape;683;p4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684" name="Google Shape;684;p4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32" name="Google Shape;132;p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06" name="Google Shape;706;p4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07" name="Google Shape;707;p4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21" name="Google Shape;721;p4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22" name="Google Shape;722;p4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3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81" name="Google Shape;781;p5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782" name="Google Shape;782;p5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77" name="Google Shape;177;p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78" name="Google Shape;178;p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4" name="Google Shape;804;p5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05" name="Google Shape;805;p5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31" name="Google Shape;831;p5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32" name="Google Shape;832;p5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53" name="Google Shape;853;p5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54" name="Google Shape;854;p5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68" name="Google Shape;868;p5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69" name="Google Shape;869;p5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86" name="Google Shape;886;p5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87" name="Google Shape;887;p5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97" name="Google Shape;897;p6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898" name="Google Shape;898;p6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34" name="Google Shape;934;p6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35" name="Google Shape;935;p6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4" name="Google Shape;944;p6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45" name="Google Shape;945;p6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54" name="Google Shape;954;p6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55" name="Google Shape;955;p6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4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64" name="Google Shape;964;p6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965" name="Google Shape;965;p6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95" name="Google Shape;195;p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96" name="Google Shape;196;p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01" name="Google Shape;1001;p6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02" name="Google Shape;1002;p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11" name="Google Shape;1011;p6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12" name="Google Shape;1012;p6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1" name="Google Shape;1021;p6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22" name="Google Shape;1022;p6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58" name="Google Shape;1058;p68: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59" name="Google Shape;1059;p6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69" name="Google Shape;1069;p6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70" name="Google Shape;1070;p6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80" name="Google Shape;1080;p7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81" name="Google Shape;1081;p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91" name="Google Shape;1091;p71: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092" name="Google Shape;1092;p7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02" name="Google Shape;1102;p15: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103" name="Google Shape;1103;p1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5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14" name="Google Shape;1114;p1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1115" name="Google Shape;1115;p1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14" name="Google Shape;214;p6: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15" name="Google Shape;215;p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33" name="Google Shape;233;p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44" name="Google Shape;244;p29: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45" name="Google Shape;245;p29: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r>
              <a:rPr lang="ko-KR" altLang="en-US"/>
              <a:t/>
            </a:r>
            <a:endParaRPr lang="ko-KR" altLang="en-US"/>
          </a:p>
        </p:txBody>
      </p:sp>
      <p:sp>
        <p:nvSpPr>
          <p:cNvPr id="292" name="Google Shape;292;p1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 name="Shape 17"/>
        <p:cNvGrpSpPr/>
        <p:nvPr/>
      </p:nvGrpSpPr>
      <p:grpSpPr>
        <a:xfrm>
          <a:off x="0" y="0"/>
          <a:ext cx="0" cy="0"/>
          <a:chOff x="0" y="0"/>
          <a:chExt cx="0" cy="0"/>
        </a:xfrm>
      </p:grpSpPr>
      <p:sp>
        <p:nvSpPr>
          <p:cNvPr id="18" name="Google Shape;18;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image" Target="../media/image1.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image" Target="../media/image1.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image" Target="../media/image24.png"  /><Relationship Id="rId4" Type="http://schemas.openxmlformats.org/officeDocument/2006/relationships/image" Target="../media/image1.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xml"  /><Relationship Id="rId3" Type="http://schemas.openxmlformats.org/officeDocument/2006/relationships/image" Target="../media/image1.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1.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1.png"  /><Relationship Id="rId4" Type="http://schemas.openxmlformats.org/officeDocument/2006/relationships/image" Target="../media/image25.png"  /><Relationship Id="rId5" Type="http://schemas.openxmlformats.org/officeDocument/2006/relationships/image" Target="../media/image26.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xml"  /><Relationship Id="rId3" Type="http://schemas.openxmlformats.org/officeDocument/2006/relationships/image" Target="../media/image1.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xml"  /><Relationship Id="rId3" Type="http://schemas.openxmlformats.org/officeDocument/2006/relationships/image" Target="../media/image1.png"  /><Relationship Id="rId4" Type="http://schemas.openxmlformats.org/officeDocument/2006/relationships/image" Target="../media/image27.png"  /><Relationship Id="rId5" Type="http://schemas.openxmlformats.org/officeDocument/2006/relationships/image" Target="../media/image28.png"  /><Relationship Id="rId6" Type="http://schemas.openxmlformats.org/officeDocument/2006/relationships/image" Target="../media/image29.jpeg"  /><Relationship Id="rId7" Type="http://schemas.openxmlformats.org/officeDocument/2006/relationships/image" Target="../media/image30.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xml"  /><Relationship Id="rId3" Type="http://schemas.openxmlformats.org/officeDocument/2006/relationships/image" Target="../media/image1.png"  /><Relationship Id="rId4" Type="http://schemas.openxmlformats.org/officeDocument/2006/relationships/image" Target="../media/image31.png"  /><Relationship Id="rId5" Type="http://schemas.openxmlformats.org/officeDocument/2006/relationships/image" Target="../media/image30.jpeg"  /><Relationship Id="rId6" Type="http://schemas.openxmlformats.org/officeDocument/2006/relationships/image" Target="../media/image32.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xml"  /><Relationship Id="rId3" Type="http://schemas.openxmlformats.org/officeDocument/2006/relationships/image" Target="../media/image1.png"  /><Relationship Id="rId4" Type="http://schemas.openxmlformats.org/officeDocument/2006/relationships/image" Target="../media/image33.png"  /><Relationship Id="rId5" Type="http://schemas.openxmlformats.org/officeDocument/2006/relationships/image" Target="../media/image34.png"  /><Relationship Id="rId6" Type="http://schemas.openxmlformats.org/officeDocument/2006/relationships/image" Target="../media/image35.png"  /><Relationship Id="rId7" Type="http://schemas.openxmlformats.org/officeDocument/2006/relationships/image" Target="../media/image36.jpeg"  /><Relationship Id="rId8" Type="http://schemas.openxmlformats.org/officeDocument/2006/relationships/image" Target="../media/image37.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openxmlformats.org/officeDocument/2006/relationships/image" Target="../media/image1.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xml"  /><Relationship Id="rId3" Type="http://schemas.openxmlformats.org/officeDocument/2006/relationships/image" Target="../media/image1.png"  /><Relationship Id="rId4" Type="http://schemas.openxmlformats.org/officeDocument/2006/relationships/image" Target="../media/image38.png"  /><Relationship Id="rId5" Type="http://schemas.openxmlformats.org/officeDocument/2006/relationships/image" Target="../media/image39.jpeg"  /><Relationship Id="rId6" Type="http://schemas.openxmlformats.org/officeDocument/2006/relationships/image" Target="../media/image40.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xml"  /><Relationship Id="rId3" Type="http://schemas.openxmlformats.org/officeDocument/2006/relationships/image" Target="../media/image1.png"  /><Relationship Id="rId4" Type="http://schemas.openxmlformats.org/officeDocument/2006/relationships/image" Target="../media/image41.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xml"  /><Relationship Id="rId3" Type="http://schemas.openxmlformats.org/officeDocument/2006/relationships/image" Target="../media/image1.png"  /><Relationship Id="rId4" Type="http://schemas.openxmlformats.org/officeDocument/2006/relationships/image" Target="../media/image42.png"  /><Relationship Id="rId5" Type="http://schemas.openxmlformats.org/officeDocument/2006/relationships/image" Target="../media/image4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xml"  /><Relationship Id="rId3" Type="http://schemas.openxmlformats.org/officeDocument/2006/relationships/image" Target="../media/image1.png"  /><Relationship Id="rId4" Type="http://schemas.openxmlformats.org/officeDocument/2006/relationships/image" Target="../media/image44.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xml"  /><Relationship Id="rId3" Type="http://schemas.openxmlformats.org/officeDocument/2006/relationships/image" Target="../media/image1.png"  /><Relationship Id="rId4" Type="http://schemas.openxmlformats.org/officeDocument/2006/relationships/image" Target="../media/image45.png"  /><Relationship Id="rId5" Type="http://schemas.openxmlformats.org/officeDocument/2006/relationships/image" Target="../media/image46.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xml"  /><Relationship Id="rId3" Type="http://schemas.openxmlformats.org/officeDocument/2006/relationships/image" Target="../media/image1.png"  /><Relationship Id="rId4" Type="http://schemas.openxmlformats.org/officeDocument/2006/relationships/image" Target="../media/image47.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xml"  /><Relationship Id="rId3" Type="http://schemas.openxmlformats.org/officeDocument/2006/relationships/image" Target="../media/image1.png"  /><Relationship Id="rId4" Type="http://schemas.openxmlformats.org/officeDocument/2006/relationships/image" Target="../media/image48.png"  /><Relationship Id="rId5" Type="http://schemas.openxmlformats.org/officeDocument/2006/relationships/image" Target="../media/image49.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xml"  /><Relationship Id="rId3" Type="http://schemas.openxmlformats.org/officeDocument/2006/relationships/image" Target="../media/image1.png"  /><Relationship Id="rId4" Type="http://schemas.openxmlformats.org/officeDocument/2006/relationships/image" Target="../media/image50.png"  /><Relationship Id="rId5" Type="http://schemas.openxmlformats.org/officeDocument/2006/relationships/image" Target="../media/image51.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xml"  /><Relationship Id="rId3" Type="http://schemas.openxmlformats.org/officeDocument/2006/relationships/image" Target="../media/image1.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xml"  /><Relationship Id="rId3" Type="http://schemas.openxmlformats.org/officeDocument/2006/relationships/image" Target="../media/image1.png"  /><Relationship Id="rId4" Type="http://schemas.openxmlformats.org/officeDocument/2006/relationships/image" Target="../media/image52.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1.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xml"  /><Relationship Id="rId3" Type="http://schemas.openxmlformats.org/officeDocument/2006/relationships/image" Target="../media/image1.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xml"  /><Relationship Id="rId3" Type="http://schemas.openxmlformats.org/officeDocument/2006/relationships/image" Target="../media/image1.png"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32.xml"  /><Relationship Id="rId2" Type="http://schemas.openxmlformats.org/officeDocument/2006/relationships/slideLayout" Target="../slideLayouts/slideLayout1.xml"  /><Relationship Id="rId3" Type="http://schemas.openxmlformats.org/officeDocument/2006/relationships/image" Target="../media/image53.png"  /><Relationship Id="rId4" Type="http://schemas.openxmlformats.org/officeDocument/2006/relationships/image" Target="../media/image54.png"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33.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4.xml.rels><?xml version="1.0" encoding="UTF-8" standalone="yes" ?><Relationships xmlns="http://schemas.openxmlformats.org/package/2006/relationships"><Relationship Id="rId1" Type="http://schemas.openxmlformats.org/officeDocument/2006/relationships/notesSlide" Target="../notesSlides/notesSlide34.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5.xml.rels><?xml version="1.0" encoding="UTF-8" standalone="yes" ?><Relationships xmlns="http://schemas.openxmlformats.org/package/2006/relationships"><Relationship Id="rId1" Type="http://schemas.openxmlformats.org/officeDocument/2006/relationships/notesSlide" Target="../notesSlides/notesSlide35.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36.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37.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38.xml"  /><Relationship Id="rId2" Type="http://schemas.openxmlformats.org/officeDocument/2006/relationships/slideLayout" Target="../slideLayouts/slideLayout1.xml"  /><Relationship Id="rId3" Type="http://schemas.openxmlformats.org/officeDocument/2006/relationships/image" Target="../media/image55.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xml"  /><Relationship Id="rId3" Type="http://schemas.openxmlformats.org/officeDocument/2006/relationships/image" Target="../media/image1.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1.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xml"  /><Relationship Id="rId3" Type="http://schemas.openxmlformats.org/officeDocument/2006/relationships/image" Target="../media/image1.png"  /><Relationship Id="rId4" Type="http://schemas.openxmlformats.org/officeDocument/2006/relationships/image" Target="../media/image16.png"  /><Relationship Id="rId5" Type="http://schemas.openxmlformats.org/officeDocument/2006/relationships/image" Target="../media/image18.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xml"  /><Relationship Id="rId3" Type="http://schemas.openxmlformats.org/officeDocument/2006/relationships/image" Target="../media/image1.png"  /><Relationship Id="rId4" Type="http://schemas.openxmlformats.org/officeDocument/2006/relationships/image" Target="../media/image16.png"  /><Relationship Id="rId5" Type="http://schemas.openxmlformats.org/officeDocument/2006/relationships/image" Target="../media/image18.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xml"  /><Relationship Id="rId3" Type="http://schemas.openxmlformats.org/officeDocument/2006/relationships/image" Target="../media/image1.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xml"  /><Relationship Id="rId3" Type="http://schemas.openxmlformats.org/officeDocument/2006/relationships/image" Target="../media/image1.png"  /><Relationship Id="rId4" Type="http://schemas.openxmlformats.org/officeDocument/2006/relationships/image" Target="../media/image56.png"  /><Relationship Id="rId5" Type="http://schemas.openxmlformats.org/officeDocument/2006/relationships/image" Target="../media/image57.png"  /><Relationship Id="rId6" Type="http://schemas.openxmlformats.org/officeDocument/2006/relationships/image" Target="../media/image58.png"  /><Relationship Id="rId7" Type="http://schemas.openxmlformats.org/officeDocument/2006/relationships/image" Target="../media/image59.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xml"  /><Relationship Id="rId3" Type="http://schemas.openxmlformats.org/officeDocument/2006/relationships/image" Target="../media/image1.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xml"  /><Relationship Id="rId3" Type="http://schemas.openxmlformats.org/officeDocument/2006/relationships/image" Target="../media/image1.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xml"  /><Relationship Id="rId3" Type="http://schemas.openxmlformats.org/officeDocument/2006/relationships/image" Target="../media/image1.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xml"  /><Relationship Id="rId3" Type="http://schemas.openxmlformats.org/officeDocument/2006/relationships/image" Target="../media/image1.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xml"  /><Relationship Id="rId3" Type="http://schemas.openxmlformats.org/officeDocument/2006/relationships/image" Target="../media/image1.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xml"  /><Relationship Id="rId3" Type="http://schemas.openxmlformats.org/officeDocument/2006/relationships/image" Target="../media/image1.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xml"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8.png"  /><Relationship Id="rId6" Type="http://schemas.openxmlformats.org/officeDocument/2006/relationships/image" Target="../media/image9.png"  /><Relationship Id="rId7" Type="http://schemas.openxmlformats.org/officeDocument/2006/relationships/image" Target="../media/image10.png"  /><Relationship Id="rId8" Type="http://schemas.openxmlformats.org/officeDocument/2006/relationships/image" Target="../media/image11.png"  /><Relationship Id="rId9" Type="http://schemas.openxmlformats.org/officeDocument/2006/relationships/image" Target="../media/image1.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xml"  /><Relationship Id="rId3" Type="http://schemas.openxmlformats.org/officeDocument/2006/relationships/image" Target="../media/image1.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xml"  /><Relationship Id="rId3" Type="http://schemas.openxmlformats.org/officeDocument/2006/relationships/image" Target="../media/image1.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xml"  /><Relationship Id="rId3" Type="http://schemas.openxmlformats.org/officeDocument/2006/relationships/image" Target="../media/image1.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xml"  /><Relationship Id="rId3" Type="http://schemas.openxmlformats.org/officeDocument/2006/relationships/hyperlink" Target="https://omn.kr/24uhx" TargetMode="External" /><Relationship Id="rId4" Type="http://schemas.openxmlformats.org/officeDocument/2006/relationships/hyperlink" Target="https://www.news1.kr/articles/5152515" TargetMode="External" /><Relationship Id="rId5" Type="http://schemas.openxmlformats.org/officeDocument/2006/relationships/hyperlink" Target="https://news.mt.co.kr/mtview.php?no=2023082809170892576" TargetMode="External" /><Relationship Id="rId6" Type="http://schemas.openxmlformats.org/officeDocument/2006/relationships/hyperlink" Target="https://doi.org/10.1007/978-981-99-2710-4_9" TargetMode="External" /><Relationship Id="rId7" Type="http://schemas.openxmlformats.org/officeDocument/2006/relationships/image" Target="../media/image1.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hyperlink" Target="https://schoolzone.emac.kr/publicData/publicDataView.do" TargetMode="External" /><Relationship Id="rId11" Type="http://schemas.openxmlformats.org/officeDocument/2006/relationships/hyperlink" Target="https://www.data.go.kr/data/15052369/fileData.do" TargetMode="External" /><Relationship Id="rId12" Type="http://schemas.openxmlformats.org/officeDocument/2006/relationships/hyperlink" Target="https://www.data.go.kr/data/15051894/fileData.do" TargetMode="External" /><Relationship Id="rId13" Type="http://schemas.openxmlformats.org/officeDocument/2006/relationships/hyperlink" Target="https://data.seoul.go.kr/dataList/10043/S/2/datasetView.do?stcSrl=10043" TargetMode="External" /><Relationship Id="rId14" Type="http://schemas.openxmlformats.org/officeDocument/2006/relationships/hyperlink" Target="https://data.seoul.go.kr/dataList/316/S/2/datasetView.do" TargetMode="External" /><Relationship Id="rId15" Type="http://schemas.openxmlformats.org/officeDocument/2006/relationships/hyperlink" Target="https://kosis.kr/statHtml/statHtml.do?orgId=101&amp;tblId=DT_1C8015&amp;vw_cd=MT_ZTITLE&amp;list_id=J1_1&amp;seqNo=&amp;lang_mode=ko&amp;language=kor&amp;obj_var_id=&amp;itm_id=&amp;conn_path=MT_ZTITLE" TargetMode="External" /><Relationship Id="rId16" Type="http://schemas.openxmlformats.org/officeDocument/2006/relationships/hyperlink" Target="https://data.seoul.go.kr/dataList/241/S/2/datasetView.do" TargetMode="External" /><Relationship Id="rId17" Type="http://schemas.openxmlformats.org/officeDocument/2006/relationships/image" Target="../media/image1.png"  /><Relationship Id="rId2" Type="http://schemas.openxmlformats.org/officeDocument/2006/relationships/notesSlide" Target="../notesSlides/notesSlide58.xml"  /><Relationship Id="rId3" Type="http://schemas.openxmlformats.org/officeDocument/2006/relationships/hyperlink" Target="https:\\kr.freepik.com\free-vector\flat-design-male-female-symbols_22340731.htm#query=%EB%82%A8%EB%85%80%20%ED%94%BD%ED%86%A0%EA%B7%B8%EB%9E%A8&amp;position=15&amp;from_view=keyword&amp;track=ais" TargetMode="External" /><Relationship Id="rId4" Type="http://schemas.openxmlformats.org/officeDocument/2006/relationships/hyperlink" Target="http://pptbizcam.co.kr/?p=6897" TargetMode="External" /><Relationship Id="rId5" Type="http://schemas.openxmlformats.org/officeDocument/2006/relationships/hyperlink" Target="https://data.seoul.go.kr/dataList/OA-21276/S/1/datasetView.do" TargetMode="External" /><Relationship Id="rId6" Type="http://schemas.openxmlformats.org/officeDocument/2006/relationships/hyperlink" Target="https://data.seoul.go.kr/dataList/OA-21275/S/1/datasetView.do" TargetMode="External" /><Relationship Id="rId7" Type="http://schemas.openxmlformats.org/officeDocument/2006/relationships/hyperlink" Target="https://ecos.bok.or.kr/#/SearchStat" TargetMode="External" /><Relationship Id="rId8" Type="http://schemas.openxmlformats.org/officeDocument/2006/relationships/hyperlink" Target="https://data.seoul.go.kr/dataList/59/S/2/datasetView.do" TargetMode="External" /><Relationship Id="rId9" Type="http://schemas.openxmlformats.org/officeDocument/2006/relationships/hyperlink" Target="https://data.kric.go.kr/rips/" TargetMode="Externa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openxmlformats.org/officeDocument/2006/relationships/image" Target="../media/image12.png"  /><Relationship Id="rId4" Type="http://schemas.openxmlformats.org/officeDocument/2006/relationships/image" Target="../media/image13.png"  /><Relationship Id="rId5" Type="http://schemas.openxmlformats.org/officeDocument/2006/relationships/image" Target="../media/image1.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openxmlformats.org/officeDocument/2006/relationships/image" Target="../media/image1.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2.png"  /><Relationship Id="rId11" Type="http://schemas.openxmlformats.org/officeDocument/2006/relationships/image" Target="../media/image23.png"  /><Relationship Id="rId2" Type="http://schemas.openxmlformats.org/officeDocument/2006/relationships/notesSlide" Target="../notesSlides/notesSlide9.xml"  /><Relationship Id="rId3" Type="http://schemas.openxmlformats.org/officeDocument/2006/relationships/image" Target="../media/image16.png"  /><Relationship Id="rId4" Type="http://schemas.openxmlformats.org/officeDocument/2006/relationships/image" Target="../media/image17.png"  /><Relationship Id="rId5" Type="http://schemas.openxmlformats.org/officeDocument/2006/relationships/image" Target="../media/image18.png"  /><Relationship Id="rId6" Type="http://schemas.openxmlformats.org/officeDocument/2006/relationships/image" Target="../media/image19.png"  /><Relationship Id="rId7" Type="http://schemas.openxmlformats.org/officeDocument/2006/relationships/image" Target="../media/image20.png"  /><Relationship Id="rId8" Type="http://schemas.openxmlformats.org/officeDocument/2006/relationships/image" Target="../media/image1.png"  /><Relationship Id="rId9" Type="http://schemas.openxmlformats.org/officeDocument/2006/relationships/image" Target="../media/image21.png"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28F"/>
        </a:solidFill>
      </p:bgPr>
    </p:bg>
    <p:spTree>
      <p:nvGrpSpPr>
        <p:cNvPr id="83"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30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300"/>
              <a:buFont typeface="Arial"/>
              <a:buNone/>
            </a:pPr>
            <a:r>
              <a:rPr b="1" i="0" lang="ko-KR" sz="4300" u="none" cap="none" strike="noStrike">
                <a:solidFill>
                  <a:srgbClr val="FFFFFF"/>
                </a:solidFill>
                <a:latin typeface="Arial"/>
                <a:ea typeface="Arial"/>
                <a:cs typeface="Arial"/>
                <a:sym typeface="Arial"/>
              </a:rPr>
              <a:t>부동산 전세가격 예측·전세가율 분석</a:t>
            </a:r>
            <a:endParaRPr b="1" i="0" sz="43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ko-KR" sz="1050" u="none" cap="none" strike="noStrike">
                <a:solidFill>
                  <a:srgbClr val="1B328F"/>
                </a:solidFill>
                <a:latin typeface="Arial"/>
                <a:ea typeface="Arial"/>
                <a:cs typeface="Arial"/>
                <a:sym typeface="Arial"/>
              </a:rPr>
              <a:t>인</a:t>
            </a:r>
            <a:endParaRPr b="1" i="0" sz="4000" u="none" cap="none" strike="noStrike">
              <a:solidFill>
                <a:srgbClr val="1B328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FFFFFF"/>
                </a:solidFill>
                <a:latin typeface="Arial"/>
                <a:ea typeface="Arial"/>
                <a:cs typeface="Arial"/>
                <a:sym typeface="Arial"/>
              </a:rPr>
              <a:t>: 적정 전세가율을 활용한 전세사기 예방 웹사이트 구축</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rPr b="0" i="0" lang="ko-KR" sz="1100" u="none" cap="none" strike="noStrike">
                <a:solidFill>
                  <a:srgbClr val="FFFFFF"/>
                </a:solidFill>
                <a:latin typeface="Dotum"/>
                <a:ea typeface="Dotum"/>
                <a:cs typeface="Dotum"/>
                <a:sym typeface="Dotum"/>
              </a:rPr>
              <a:t> Statistical Analysis &amp; Machine Learning</a:t>
            </a:r>
            <a:endParaRPr b="0" i="0" sz="1400" u="none" cap="none" strike="noStrike">
              <a:solidFill>
                <a:srgbClr val="000000"/>
              </a:solidFill>
              <a:latin typeface="Arial"/>
              <a:ea typeface="Arial"/>
              <a:cs typeface="Arial"/>
              <a:sym typeface="Arial"/>
            </a:endParaRPr>
          </a:p>
        </p:txBody>
      </p:sp>
      <p:cxnSp>
        <p:nvCxnSpPr>
          <p:cNvPr id="90" name="Google Shape;90;p1"/>
          <p:cNvCxnSpPr/>
          <p:nvPr/>
        </p:nvCxnSpPr>
        <p:spPr>
          <a:xfrm rot="10800000">
            <a:off x="474674" y="3004907"/>
            <a:ext cx="10551693" cy="0"/>
          </a:xfrm>
          <a:prstGeom prst="straightConnector1">
            <a:avLst/>
          </a:prstGeom>
          <a:noFill/>
          <a:ln cap="flat" cmpd="sng" w="12700">
            <a:solidFill>
              <a:srgbClr val="00B0F0"/>
            </a:solidFill>
            <a:prstDash val="solid"/>
            <a:miter lim="800000"/>
            <a:headEnd len="sm" w="sm" type="none"/>
            <a:tailEnd len="sm" w="sm" type="none"/>
          </a:ln>
        </p:spPr>
      </p:cxnSp>
      <p:sp>
        <p:nvSpPr>
          <p:cNvPr id="91" name="Google Shape;91;p1"/>
          <p:cNvSpPr/>
          <p:nvPr/>
        </p:nvSpPr>
        <p:spPr>
          <a:xfrm>
            <a:off x="-1" y="6312145"/>
            <a:ext cx="3078218" cy="5458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050"/>
              <a:buFont typeface="Arial"/>
              <a:buNone/>
            </a:pPr>
            <a:r>
              <a:rPr b="1" i="0" lang="ko-KR" sz="1050" u="none" cap="none" strike="noStrike">
                <a:solidFill>
                  <a:srgbClr val="3F3F3F"/>
                </a:solidFill>
                <a:latin typeface="Malgun Gothic"/>
                <a:ea typeface="Malgun Gothic"/>
                <a:cs typeface="Malgun Gothic"/>
                <a:sym typeface="Malgun Gothic"/>
              </a:rPr>
              <a:t>[3조: 건물주]</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50"/>
              <a:buFont typeface="Arial"/>
              <a:buNone/>
            </a:pPr>
            <a:r>
              <a:rPr b="1" i="0" lang="ko-KR" sz="1050" u="none" cap="none" strike="noStrike">
                <a:solidFill>
                  <a:srgbClr val="3F3F3F"/>
                </a:solidFill>
                <a:latin typeface="Malgun Gothic"/>
                <a:ea typeface="Malgun Gothic"/>
                <a:cs typeface="Malgun Gothic"/>
                <a:sym typeface="Malgun Gothic"/>
              </a:rPr>
              <a:t>김주성, 이길연, 최동원, 최선재, 최연우, 황신엽</a:t>
            </a:r>
            <a:endParaRPr b="1" i="0" sz="600" u="none" cap="none" strike="noStrike">
              <a:solidFill>
                <a:srgbClr val="3F3F3F"/>
              </a:solidFill>
              <a:latin typeface="Malgun Gothic"/>
              <a:ea typeface="Malgun Gothic"/>
              <a:cs typeface="Malgun Gothic"/>
              <a:sym typeface="Malgun Gothic"/>
            </a:endParaRPr>
          </a:p>
        </p:txBody>
      </p:sp>
      <p:pic>
        <p:nvPicPr>
          <p:cNvPr descr="어둠, 달, 블랙이(가) 표시된 사진&#10;&#10;자동 생성된 설명" id="92" name="Google Shape;92;p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29" name="Google Shape;329;p30"/>
          <p:cNvGrpSpPr/>
          <p:nvPr/>
        </p:nvGrpSpPr>
        <p:grpSpPr>
          <a:xfrm>
            <a:off x="10027920" y="-3"/>
            <a:ext cx="2164081" cy="781115"/>
            <a:chOff x="9919316" y="4585314"/>
            <a:chExt cx="2272685" cy="1136343"/>
          </a:xfrm>
        </p:grpSpPr>
        <p:sp>
          <p:nvSpPr>
            <p:cNvPr id="330" name="Google Shape;330;p3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31" name="Google Shape;331;p3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32" name="Google Shape;332;p30"/>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프로젝트 수행 방향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382555" y="1674996"/>
            <a:ext cx="6480000" cy="11849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ko-KR" sz="1600" u="none" cap="none" strike="noStrike">
                <a:solidFill>
                  <a:srgbClr val="1B328F"/>
                </a:solidFill>
                <a:latin typeface="Arial"/>
                <a:ea typeface="Arial"/>
                <a:cs typeface="Arial"/>
                <a:sym typeface="Arial"/>
              </a:rPr>
              <a:t>Regression Analysis, PCC, Prophet</a:t>
            </a:r>
            <a:endParaRPr b="0" i="0" sz="16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(OLS, R-Squared, Correlation, Prediction)</a:t>
            </a:r>
            <a:endParaRPr b="0" i="0" sz="1200" u="none" cap="none" strike="noStrike">
              <a:solidFill>
                <a:srgbClr val="000000"/>
              </a:solidFill>
              <a:latin typeface="Arial"/>
              <a:ea typeface="Arial"/>
              <a:cs typeface="Arial"/>
              <a:sym typeface="Arial"/>
            </a:endParaRPr>
          </a:p>
        </p:txBody>
      </p:sp>
      <p:sp>
        <p:nvSpPr>
          <p:cNvPr id="334" name="Google Shape;334;p30"/>
          <p:cNvSpPr/>
          <p:nvPr/>
        </p:nvSpPr>
        <p:spPr>
          <a:xfrm>
            <a:off x="382555" y="1486687"/>
            <a:ext cx="6480000" cy="36933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FFFFF"/>
                </a:solidFill>
                <a:latin typeface="Arial"/>
                <a:ea typeface="Arial"/>
                <a:cs typeface="Arial"/>
                <a:sym typeface="Arial"/>
              </a:rPr>
              <a:t>Statistical Analysis</a:t>
            </a:r>
            <a:endParaRPr b="1" i="0" sz="1800" u="none" cap="none" strike="noStrike">
              <a:solidFill>
                <a:srgbClr val="FFFFFF"/>
              </a:solidFill>
              <a:latin typeface="Arial"/>
              <a:ea typeface="Arial"/>
              <a:cs typeface="Arial"/>
              <a:sym typeface="Arial"/>
            </a:endParaRPr>
          </a:p>
        </p:txBody>
      </p:sp>
      <p:sp>
        <p:nvSpPr>
          <p:cNvPr id="335" name="Google Shape;335;p30"/>
          <p:cNvSpPr/>
          <p:nvPr/>
        </p:nvSpPr>
        <p:spPr>
          <a:xfrm>
            <a:off x="382555" y="3373226"/>
            <a:ext cx="6480000" cy="11849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ko-KR" sz="1600" u="none" cap="none" strike="noStrike">
                <a:solidFill>
                  <a:srgbClr val="1B328F"/>
                </a:solidFill>
                <a:latin typeface="Arial"/>
                <a:ea typeface="Arial"/>
                <a:cs typeface="Arial"/>
                <a:sym typeface="Arial"/>
              </a:rPr>
              <a:t>Random Forests, LightGBM, XGBoost</a:t>
            </a:r>
            <a:endParaRPr b="0" i="0" sz="1600" u="none" cap="none" strike="noStrike">
              <a:solidFill>
                <a:srgbClr val="1B328F"/>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(Ensemble Algorithms)</a:t>
            </a:r>
            <a:endParaRPr b="0" i="0" sz="1200" u="none" cap="none" strike="noStrike">
              <a:solidFill>
                <a:srgbClr val="000000"/>
              </a:solidFill>
              <a:latin typeface="Arial"/>
              <a:ea typeface="Arial"/>
              <a:cs typeface="Arial"/>
              <a:sym typeface="Arial"/>
            </a:endParaRPr>
          </a:p>
        </p:txBody>
      </p:sp>
      <p:sp>
        <p:nvSpPr>
          <p:cNvPr id="336" name="Google Shape;336;p30"/>
          <p:cNvSpPr/>
          <p:nvPr/>
        </p:nvSpPr>
        <p:spPr>
          <a:xfrm>
            <a:off x="382555" y="3157811"/>
            <a:ext cx="6480000" cy="36933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FFFFF"/>
                </a:solidFill>
                <a:latin typeface="Arial"/>
                <a:ea typeface="Arial"/>
                <a:cs typeface="Arial"/>
                <a:sym typeface="Arial"/>
              </a:rPr>
              <a:t>ML</a:t>
            </a:r>
            <a:endParaRPr b="1" i="0" sz="1800" u="none" cap="none" strike="noStrike">
              <a:solidFill>
                <a:srgbClr val="FFFFFF"/>
              </a:solidFill>
              <a:latin typeface="Arial"/>
              <a:ea typeface="Arial"/>
              <a:cs typeface="Arial"/>
              <a:sym typeface="Arial"/>
            </a:endParaRPr>
          </a:p>
        </p:txBody>
      </p:sp>
      <p:sp>
        <p:nvSpPr>
          <p:cNvPr id="337" name="Google Shape;337;p30"/>
          <p:cNvSpPr/>
          <p:nvPr/>
        </p:nvSpPr>
        <p:spPr>
          <a:xfrm>
            <a:off x="393065" y="5121808"/>
            <a:ext cx="6480000" cy="11849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0" i="0" lang="ko-KR" sz="1800" u="none" cap="none" strike="noStrike">
                <a:solidFill>
                  <a:srgbClr val="1B328F"/>
                </a:solidFill>
                <a:latin typeface="Arial"/>
                <a:ea typeface="Arial"/>
                <a:cs typeface="Arial"/>
                <a:sym typeface="Arial"/>
              </a:rPr>
              <a:t>ANN, LSTM</a:t>
            </a:r>
            <a:endParaRPr b="0"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(Neural Network Architectures)</a:t>
            </a:r>
            <a:endParaRPr b="0" i="0" sz="1050" u="none" cap="none" strike="noStrike">
              <a:solidFill>
                <a:srgbClr val="000000"/>
              </a:solidFill>
              <a:latin typeface="Arial"/>
              <a:ea typeface="Arial"/>
              <a:cs typeface="Arial"/>
              <a:sym typeface="Arial"/>
            </a:endParaRPr>
          </a:p>
        </p:txBody>
      </p:sp>
      <p:sp>
        <p:nvSpPr>
          <p:cNvPr id="338" name="Google Shape;338;p30"/>
          <p:cNvSpPr/>
          <p:nvPr/>
        </p:nvSpPr>
        <p:spPr>
          <a:xfrm>
            <a:off x="393065" y="4937142"/>
            <a:ext cx="6480000" cy="36933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FFFFF"/>
                </a:solidFill>
                <a:latin typeface="Arial"/>
                <a:ea typeface="Arial"/>
                <a:cs typeface="Arial"/>
                <a:sym typeface="Arial"/>
              </a:rPr>
              <a:t>DL</a:t>
            </a:r>
            <a:endParaRPr b="1" i="0" sz="1800" u="none" cap="none" strike="noStrike">
              <a:solidFill>
                <a:srgbClr val="FFFFFF"/>
              </a:solidFill>
              <a:latin typeface="Arial"/>
              <a:ea typeface="Arial"/>
              <a:cs typeface="Arial"/>
              <a:sym typeface="Arial"/>
            </a:endParaRPr>
          </a:p>
        </p:txBody>
      </p:sp>
      <p:sp>
        <p:nvSpPr>
          <p:cNvPr id="339" name="Google Shape;339;p30"/>
          <p:cNvSpPr txBox="1"/>
          <p:nvPr/>
        </p:nvSpPr>
        <p:spPr>
          <a:xfrm>
            <a:off x="8162563" y="3207190"/>
            <a:ext cx="373071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rgbClr val="1B328F"/>
                </a:solidFill>
                <a:latin typeface="Malgun Gothic"/>
                <a:ea typeface="Malgun Gothic"/>
                <a:cs typeface="Malgun Gothic"/>
                <a:sym typeface="Malgun Gothic"/>
              </a:rPr>
              <a:t>부동산 전세가격</a:t>
            </a:r>
            <a:endParaRPr b="1" i="0" sz="3600" u="none" cap="none" strike="noStrike">
              <a:solidFill>
                <a:srgbClr val="1B328F"/>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rgbClr val="1B328F"/>
                </a:solidFill>
                <a:latin typeface="Malgun Gothic"/>
                <a:ea typeface="Malgun Gothic"/>
                <a:cs typeface="Malgun Gothic"/>
                <a:sym typeface="Malgun Gothic"/>
              </a:rPr>
              <a:t>예측 ·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340" name="Google Shape;340;p30"/>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341" name="Google Shape;341;p30"/>
          <p:cNvSpPr/>
          <p:nvPr/>
        </p:nvSpPr>
        <p:spPr>
          <a:xfrm>
            <a:off x="7252360" y="3617596"/>
            <a:ext cx="910203"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47" name="Google Shape;347;p31"/>
          <p:cNvGrpSpPr/>
          <p:nvPr/>
        </p:nvGrpSpPr>
        <p:grpSpPr>
          <a:xfrm>
            <a:off x="10027920" y="-3"/>
            <a:ext cx="2164081" cy="781115"/>
            <a:chOff x="9919316" y="4585314"/>
            <a:chExt cx="2272685" cy="1136343"/>
          </a:xfrm>
        </p:grpSpPr>
        <p:sp>
          <p:nvSpPr>
            <p:cNvPr id="348" name="Google Shape;348;p31"/>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49" name="Google Shape;349;p3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50" name="Google Shape;350;p31"/>
          <p:cNvSpPr txBox="1"/>
          <p:nvPr/>
        </p:nvSpPr>
        <p:spPr>
          <a:xfrm>
            <a:off x="93306" y="867747"/>
            <a:ext cx="35919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수행 방향 – 변수 설정</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3372257" y="3420916"/>
            <a:ext cx="511973" cy="511973"/>
          </a:xfrm>
          <a:prstGeom prst="mathPlus">
            <a:avLst>
              <a:gd fmla="val 23520" name="adj1"/>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descr="Logo" id="352" name="Google Shape;352;p31"/>
          <p:cNvSpPr/>
          <p:nvPr/>
        </p:nvSpPr>
        <p:spPr>
          <a:xfrm>
            <a:off x="2686168" y="3304170"/>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353" name="Google Shape;353;p31"/>
          <p:cNvSpPr/>
          <p:nvPr/>
        </p:nvSpPr>
        <p:spPr>
          <a:xfrm>
            <a:off x="691283" y="1702566"/>
            <a:ext cx="2059266" cy="46628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54" name="Google Shape;354;p31"/>
          <p:cNvSpPr/>
          <p:nvPr/>
        </p:nvSpPr>
        <p:spPr>
          <a:xfrm>
            <a:off x="691283" y="1627475"/>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기본변수</a:t>
            </a:r>
            <a:endParaRPr b="0" i="0" sz="1400" u="none" cap="none" strike="noStrike">
              <a:solidFill>
                <a:srgbClr val="000000"/>
              </a:solidFill>
              <a:latin typeface="Arial"/>
              <a:ea typeface="Arial"/>
              <a:cs typeface="Arial"/>
              <a:sym typeface="Arial"/>
            </a:endParaRPr>
          </a:p>
        </p:txBody>
      </p:sp>
      <p:sp>
        <p:nvSpPr>
          <p:cNvPr id="355" name="Google Shape;355;p31"/>
          <p:cNvSpPr/>
          <p:nvPr/>
        </p:nvSpPr>
        <p:spPr>
          <a:xfrm>
            <a:off x="853710" y="2310110"/>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학교</a:t>
            </a:r>
            <a:endParaRPr b="1" i="0" sz="1400" u="none" cap="none" strike="noStrike">
              <a:solidFill>
                <a:srgbClr val="1B328F"/>
              </a:solidFill>
              <a:latin typeface="Malgun Gothic"/>
              <a:ea typeface="Malgun Gothic"/>
              <a:cs typeface="Malgun Gothic"/>
              <a:sym typeface="Malgun Gothic"/>
            </a:endParaRPr>
          </a:p>
        </p:txBody>
      </p:sp>
      <p:sp>
        <p:nvSpPr>
          <p:cNvPr id="356" name="Google Shape;356;p31"/>
          <p:cNvSpPr/>
          <p:nvPr/>
        </p:nvSpPr>
        <p:spPr>
          <a:xfrm>
            <a:off x="853710" y="2954204"/>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지하철</a:t>
            </a:r>
            <a:endParaRPr/>
          </a:p>
        </p:txBody>
      </p:sp>
      <p:sp>
        <p:nvSpPr>
          <p:cNvPr id="357" name="Google Shape;357;p31"/>
          <p:cNvSpPr/>
          <p:nvPr/>
        </p:nvSpPr>
        <p:spPr>
          <a:xfrm>
            <a:off x="853710" y="3609855"/>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전세 면적</a:t>
            </a:r>
            <a:endParaRPr/>
          </a:p>
        </p:txBody>
      </p:sp>
      <p:sp>
        <p:nvSpPr>
          <p:cNvPr id="358" name="Google Shape;358;p31"/>
          <p:cNvSpPr/>
          <p:nvPr/>
        </p:nvSpPr>
        <p:spPr>
          <a:xfrm>
            <a:off x="846660" y="4277568"/>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인구수</a:t>
            </a:r>
            <a:endParaRPr b="1" i="0" sz="1400" u="none" cap="none" strike="noStrike">
              <a:solidFill>
                <a:srgbClr val="1B328F"/>
              </a:solidFill>
              <a:latin typeface="Malgun Gothic"/>
              <a:ea typeface="Malgun Gothic"/>
              <a:cs typeface="Malgun Gothic"/>
              <a:sym typeface="Malgun Gothic"/>
            </a:endParaRPr>
          </a:p>
        </p:txBody>
      </p:sp>
      <p:sp>
        <p:nvSpPr>
          <p:cNvPr id="359" name="Google Shape;359;p31"/>
          <p:cNvSpPr/>
          <p:nvPr/>
        </p:nvSpPr>
        <p:spPr>
          <a:xfrm>
            <a:off x="846660" y="4943347"/>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전세수급동향</a:t>
            </a:r>
            <a:endParaRPr/>
          </a:p>
        </p:txBody>
      </p:sp>
      <p:sp>
        <p:nvSpPr>
          <p:cNvPr id="360" name="Google Shape;360;p31"/>
          <p:cNvSpPr/>
          <p:nvPr/>
        </p:nvSpPr>
        <p:spPr>
          <a:xfrm rot="-10132013">
            <a:off x="1698053" y="5664045"/>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31"/>
          <p:cNvSpPr/>
          <p:nvPr/>
        </p:nvSpPr>
        <p:spPr>
          <a:xfrm rot="-10132013">
            <a:off x="1698055" y="591679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31"/>
          <p:cNvSpPr/>
          <p:nvPr/>
        </p:nvSpPr>
        <p:spPr>
          <a:xfrm rot="-10132013">
            <a:off x="1698054" y="613836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Logo" id="363" name="Google Shape;363;p31"/>
          <p:cNvSpPr/>
          <p:nvPr/>
        </p:nvSpPr>
        <p:spPr>
          <a:xfrm>
            <a:off x="6500824" y="3304170"/>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364" name="Google Shape;364;p31"/>
          <p:cNvSpPr/>
          <p:nvPr/>
        </p:nvSpPr>
        <p:spPr>
          <a:xfrm>
            <a:off x="4505939" y="1702566"/>
            <a:ext cx="2059266" cy="46628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65" name="Google Shape;365;p31"/>
          <p:cNvSpPr/>
          <p:nvPr/>
        </p:nvSpPr>
        <p:spPr>
          <a:xfrm>
            <a:off x="4505939" y="1627475"/>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파생변수</a:t>
            </a:r>
            <a:endParaRPr b="0" i="0" sz="1400" u="none" cap="none" strike="noStrike">
              <a:solidFill>
                <a:srgbClr val="000000"/>
              </a:solidFill>
              <a:latin typeface="Arial"/>
              <a:ea typeface="Arial"/>
              <a:cs typeface="Arial"/>
              <a:sym typeface="Arial"/>
            </a:endParaRPr>
          </a:p>
        </p:txBody>
      </p:sp>
      <p:sp>
        <p:nvSpPr>
          <p:cNvPr id="366" name="Google Shape;366;p31"/>
          <p:cNvSpPr/>
          <p:nvPr/>
        </p:nvSpPr>
        <p:spPr>
          <a:xfrm>
            <a:off x="4661316" y="2214807"/>
            <a:ext cx="1748504" cy="836126"/>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경기종합지수</a:t>
            </a:r>
            <a:endParaRPr b="1" i="0" sz="14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100"/>
              <a:buFont typeface="Arial"/>
              <a:buNone/>
            </a:pPr>
            <a:r>
              <a:rPr b="1" i="0" lang="ko-KR" sz="1100" u="none" cap="none" strike="noStrike">
                <a:solidFill>
                  <a:srgbClr val="1B328F"/>
                </a:solidFill>
                <a:latin typeface="Malgun Gothic"/>
                <a:ea typeface="Malgun Gothic"/>
                <a:cs typeface="Malgun Gothic"/>
                <a:sym typeface="Malgun Gothic"/>
              </a:rPr>
              <a:t>(물가, 금리, 취업률 등)</a:t>
            </a:r>
            <a:endParaRPr/>
          </a:p>
        </p:txBody>
      </p:sp>
      <p:sp>
        <p:nvSpPr>
          <p:cNvPr id="367" name="Google Shape;367;p31"/>
          <p:cNvSpPr/>
          <p:nvPr/>
        </p:nvSpPr>
        <p:spPr>
          <a:xfrm rot="-10132013">
            <a:off x="5512709" y="5664045"/>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31"/>
          <p:cNvSpPr/>
          <p:nvPr/>
        </p:nvSpPr>
        <p:spPr>
          <a:xfrm rot="-10132013">
            <a:off x="5512711" y="591679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31"/>
          <p:cNvSpPr/>
          <p:nvPr/>
        </p:nvSpPr>
        <p:spPr>
          <a:xfrm rot="-10132013">
            <a:off x="5512710" y="6138369"/>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31"/>
          <p:cNvSpPr/>
          <p:nvPr/>
        </p:nvSpPr>
        <p:spPr>
          <a:xfrm>
            <a:off x="4661316" y="3357945"/>
            <a:ext cx="1748504" cy="836126"/>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범죄율</a:t>
            </a:r>
            <a:endParaRPr b="1" i="0" sz="14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100"/>
              <a:buFont typeface="Arial"/>
              <a:buNone/>
            </a:pPr>
            <a:r>
              <a:rPr b="1" i="0" lang="ko-KR" sz="1100" u="none" cap="none" strike="noStrike">
                <a:solidFill>
                  <a:srgbClr val="1B328F"/>
                </a:solidFill>
                <a:latin typeface="Malgun Gothic"/>
                <a:ea typeface="Malgun Gothic"/>
                <a:cs typeface="Malgun Gothic"/>
                <a:sym typeface="Malgun Gothic"/>
              </a:rPr>
              <a:t>(인구수/발생합계)*100</a:t>
            </a:r>
            <a:endParaRPr/>
          </a:p>
        </p:txBody>
      </p:sp>
      <p:sp>
        <p:nvSpPr>
          <p:cNvPr id="371" name="Google Shape;371;p31"/>
          <p:cNvSpPr/>
          <p:nvPr/>
        </p:nvSpPr>
        <p:spPr>
          <a:xfrm>
            <a:off x="4661316" y="4501083"/>
            <a:ext cx="1748504" cy="836126"/>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건물연수</a:t>
            </a:r>
            <a:endParaRPr b="1" i="0" sz="14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100"/>
              <a:buFont typeface="Arial"/>
              <a:buNone/>
            </a:pPr>
            <a:r>
              <a:rPr b="1" i="0" lang="ko-KR" sz="1100" u="none" cap="none" strike="noStrike">
                <a:solidFill>
                  <a:srgbClr val="1B328F"/>
                </a:solidFill>
                <a:latin typeface="Malgun Gothic"/>
                <a:ea typeface="Malgun Gothic"/>
                <a:cs typeface="Malgun Gothic"/>
                <a:sym typeface="Malgun Gothic"/>
              </a:rPr>
              <a:t>계약년도 - 건축년도</a:t>
            </a:r>
            <a:endParaRPr b="1" i="0" sz="1100" u="none" cap="none" strike="noStrike">
              <a:solidFill>
                <a:srgbClr val="1B328F"/>
              </a:solidFill>
              <a:latin typeface="Malgun Gothic"/>
              <a:ea typeface="Malgun Gothic"/>
              <a:cs typeface="Malgun Gothic"/>
              <a:sym typeface="Malgun Gothic"/>
            </a:endParaRPr>
          </a:p>
        </p:txBody>
      </p:sp>
      <p:sp>
        <p:nvSpPr>
          <p:cNvPr id="372" name="Google Shape;372;p31"/>
          <p:cNvSpPr/>
          <p:nvPr/>
        </p:nvSpPr>
        <p:spPr>
          <a:xfrm>
            <a:off x="7186914" y="3487144"/>
            <a:ext cx="910203"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73" name="Google Shape;373;p31"/>
          <p:cNvSpPr txBox="1"/>
          <p:nvPr/>
        </p:nvSpPr>
        <p:spPr>
          <a:xfrm>
            <a:off x="8506037" y="3357945"/>
            <a:ext cx="3441700" cy="659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rgbClr val="1B328F"/>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374" name="Google Shape;374;p3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0"/>
          <p:cNvSpPr/>
          <p:nvPr/>
        </p:nvSpPr>
        <p:spPr>
          <a:xfrm>
            <a:off x="7251004" y="5328239"/>
            <a:ext cx="4180114" cy="1107955"/>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t/>
            </a:r>
            <a:endParaRPr b="1" i="0" sz="1400" u="none" cap="none" strike="noStrike">
              <a:solidFill>
                <a:srgbClr val="1B328F"/>
              </a:solidFill>
              <a:latin typeface="Malgun Gothic"/>
              <a:ea typeface="Malgun Gothic"/>
              <a:cs typeface="Malgun Gothic"/>
              <a:sym typeface="Malgun Gothic"/>
            </a:endParaRPr>
          </a:p>
        </p:txBody>
      </p:sp>
      <p:sp>
        <p:nvSpPr>
          <p:cNvPr id="380" name="Google Shape;380;p1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81" name="Google Shape;381;p10"/>
          <p:cNvGrpSpPr/>
          <p:nvPr/>
        </p:nvGrpSpPr>
        <p:grpSpPr>
          <a:xfrm>
            <a:off x="10027920" y="-3"/>
            <a:ext cx="2164081" cy="781115"/>
            <a:chOff x="9919316" y="4585314"/>
            <a:chExt cx="2272685" cy="1136343"/>
          </a:xfrm>
        </p:grpSpPr>
        <p:sp>
          <p:nvSpPr>
            <p:cNvPr id="382" name="Google Shape;382;p1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83" name="Google Shape;383;p1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84" name="Google Shape;384;p10"/>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수행 방향 – 평가 지표 </a:t>
            </a:r>
            <a:endParaRPr b="0" i="0" sz="1400" u="none" cap="none" strike="noStrike">
              <a:solidFill>
                <a:srgbClr val="000000"/>
              </a:solidFill>
              <a:latin typeface="Arial"/>
              <a:ea typeface="Arial"/>
              <a:cs typeface="Arial"/>
              <a:sym typeface="Arial"/>
            </a:endParaRPr>
          </a:p>
        </p:txBody>
      </p:sp>
      <p:sp>
        <p:nvSpPr>
          <p:cNvPr id="385" name="Google Shape;385;p10"/>
          <p:cNvSpPr/>
          <p:nvPr/>
        </p:nvSpPr>
        <p:spPr>
          <a:xfrm>
            <a:off x="1884519" y="1579870"/>
            <a:ext cx="2792367" cy="369332"/>
          </a:xfrm>
          <a:prstGeom prst="roundRect">
            <a:avLst>
              <a:gd fmla="val 16667" name="adj"/>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지도 시각화</a:t>
            </a:r>
            <a:endParaRPr b="0" i="0" sz="1400" u="none" cap="none" strike="noStrike">
              <a:solidFill>
                <a:srgbClr val="000000"/>
              </a:solidFill>
              <a:latin typeface="Arial"/>
              <a:ea typeface="Arial"/>
              <a:cs typeface="Arial"/>
              <a:sym typeface="Arial"/>
            </a:endParaRPr>
          </a:p>
        </p:txBody>
      </p:sp>
      <p:sp>
        <p:nvSpPr>
          <p:cNvPr id="386" name="Google Shape;386;p10"/>
          <p:cNvSpPr/>
          <p:nvPr/>
        </p:nvSpPr>
        <p:spPr>
          <a:xfrm>
            <a:off x="7879455" y="1574729"/>
            <a:ext cx="2923210" cy="369332"/>
          </a:xfrm>
          <a:prstGeom prst="roundRect">
            <a:avLst>
              <a:gd fmla="val 16667" name="adj"/>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공간정보 분석</a:t>
            </a:r>
            <a:endParaRPr b="0" i="0" sz="1400" u="none" cap="none" strike="noStrike">
              <a:solidFill>
                <a:srgbClr val="000000"/>
              </a:solidFill>
              <a:latin typeface="Arial"/>
              <a:ea typeface="Arial"/>
              <a:cs typeface="Arial"/>
              <a:sym typeface="Arial"/>
            </a:endParaRPr>
          </a:p>
        </p:txBody>
      </p:sp>
      <p:sp>
        <p:nvSpPr>
          <p:cNvPr id="387" name="Google Shape;387;p10"/>
          <p:cNvSpPr/>
          <p:nvPr/>
        </p:nvSpPr>
        <p:spPr>
          <a:xfrm>
            <a:off x="7251003" y="2337578"/>
            <a:ext cx="4180115" cy="1184988"/>
          </a:xfrm>
          <a:prstGeom prst="roundRect">
            <a:avLst>
              <a:gd fmla="val 16667" name="adj"/>
            </a:avLst>
          </a:prstGeom>
          <a:solidFill>
            <a:schemeClr val="lt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88" name="Google Shape;388;p10"/>
          <p:cNvSpPr/>
          <p:nvPr/>
        </p:nvSpPr>
        <p:spPr>
          <a:xfrm>
            <a:off x="7251003" y="2192734"/>
            <a:ext cx="4180115" cy="322540"/>
          </a:xfrm>
          <a:prstGeom prst="round2SameRect">
            <a:avLst>
              <a:gd fmla="val 16667" name="adj1"/>
              <a:gd fmla="val 0"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데이터 시각화</a:t>
            </a:r>
            <a:endParaRPr b="0" i="0" sz="1400" u="none" cap="none" strike="noStrike">
              <a:solidFill>
                <a:srgbClr val="000000"/>
              </a:solidFill>
              <a:latin typeface="Arial"/>
              <a:ea typeface="Arial"/>
              <a:cs typeface="Arial"/>
              <a:sym typeface="Arial"/>
            </a:endParaRPr>
          </a:p>
        </p:txBody>
      </p:sp>
      <p:sp>
        <p:nvSpPr>
          <p:cNvPr id="389" name="Google Shape;389;p10"/>
          <p:cNvSpPr/>
          <p:nvPr/>
        </p:nvSpPr>
        <p:spPr>
          <a:xfrm>
            <a:off x="9484752" y="2615635"/>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공원 위치 데이터</a:t>
            </a:r>
            <a:endParaRPr b="0" i="0" sz="1400" u="none" cap="none" strike="noStrike">
              <a:solidFill>
                <a:srgbClr val="000000"/>
              </a:solidFill>
              <a:latin typeface="Arial"/>
              <a:ea typeface="Arial"/>
              <a:cs typeface="Arial"/>
              <a:sym typeface="Arial"/>
            </a:endParaRPr>
          </a:p>
        </p:txBody>
      </p:sp>
      <p:sp>
        <p:nvSpPr>
          <p:cNvPr id="390" name="Google Shape;390;p10"/>
          <p:cNvSpPr/>
          <p:nvPr/>
        </p:nvSpPr>
        <p:spPr>
          <a:xfrm>
            <a:off x="7399047" y="3069100"/>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학교 위치 데이터</a:t>
            </a:r>
            <a:endParaRPr b="0" i="0" sz="1400" u="none" cap="none" strike="noStrike">
              <a:solidFill>
                <a:srgbClr val="000000"/>
              </a:solidFill>
              <a:latin typeface="Arial"/>
              <a:ea typeface="Arial"/>
              <a:cs typeface="Arial"/>
              <a:sym typeface="Arial"/>
            </a:endParaRPr>
          </a:p>
        </p:txBody>
      </p:sp>
      <p:sp>
        <p:nvSpPr>
          <p:cNvPr id="391" name="Google Shape;391;p10"/>
          <p:cNvSpPr/>
          <p:nvPr/>
        </p:nvSpPr>
        <p:spPr>
          <a:xfrm>
            <a:off x="9484752" y="3093551"/>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지하철역 위치 데이터</a:t>
            </a:r>
            <a:endParaRPr b="0" i="0" sz="1400" u="none" cap="none" strike="noStrike">
              <a:solidFill>
                <a:srgbClr val="000000"/>
              </a:solidFill>
              <a:latin typeface="Arial"/>
              <a:ea typeface="Arial"/>
              <a:cs typeface="Arial"/>
              <a:sym typeface="Arial"/>
            </a:endParaRPr>
          </a:p>
        </p:txBody>
      </p:sp>
      <p:sp>
        <p:nvSpPr>
          <p:cNvPr id="392" name="Google Shape;392;p10"/>
          <p:cNvSpPr/>
          <p:nvPr/>
        </p:nvSpPr>
        <p:spPr>
          <a:xfrm>
            <a:off x="9175601" y="3676529"/>
            <a:ext cx="330918" cy="450425"/>
          </a:xfrm>
          <a:prstGeom prst="downArrow">
            <a:avLst>
              <a:gd fmla="val 50000" name="adj1"/>
              <a:gd fmla="val 50000"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393" name="Google Shape;393;p10"/>
          <p:cNvSpPr/>
          <p:nvPr/>
        </p:nvSpPr>
        <p:spPr>
          <a:xfrm>
            <a:off x="7251003" y="4474355"/>
            <a:ext cx="4180115" cy="583860"/>
          </a:xfrm>
          <a:prstGeom prst="roundRect">
            <a:avLst>
              <a:gd fmla="val 16667" name="adj"/>
            </a:avLst>
          </a:prstGeom>
          <a:solidFill>
            <a:schemeClr val="lt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서울 자치구별로 분할 후 데이터 분석</a:t>
            </a:r>
            <a:endParaRPr b="1" i="0" sz="1600" u="none" cap="none" strike="noStrike">
              <a:solidFill>
                <a:srgbClr val="1B328F"/>
              </a:solidFill>
              <a:latin typeface="Malgun Gothic"/>
              <a:ea typeface="Malgun Gothic"/>
              <a:cs typeface="Malgun Gothic"/>
              <a:sym typeface="Malgun Gothic"/>
            </a:endParaRPr>
          </a:p>
        </p:txBody>
      </p:sp>
      <p:sp>
        <p:nvSpPr>
          <p:cNvPr id="394" name="Google Shape;394;p10"/>
          <p:cNvSpPr/>
          <p:nvPr/>
        </p:nvSpPr>
        <p:spPr>
          <a:xfrm>
            <a:off x="7251003" y="4286046"/>
            <a:ext cx="4180115" cy="275867"/>
          </a:xfrm>
          <a:prstGeom prst="round2SameRect">
            <a:avLst>
              <a:gd fmla="val 16667" name="adj1"/>
              <a:gd fmla="val 0"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Malgun Gothic"/>
                <a:ea typeface="Malgun Gothic"/>
                <a:cs typeface="Malgun Gothic"/>
                <a:sym typeface="Malgun Gothic"/>
              </a:rPr>
              <a:t>구역 설정</a:t>
            </a:r>
            <a:endParaRPr b="0" i="0" sz="1400" u="none" cap="none" strike="noStrike">
              <a:solidFill>
                <a:srgbClr val="000000"/>
              </a:solidFill>
              <a:latin typeface="Arial"/>
              <a:ea typeface="Arial"/>
              <a:cs typeface="Arial"/>
              <a:sym typeface="Arial"/>
            </a:endParaRPr>
          </a:p>
        </p:txBody>
      </p:sp>
      <p:sp>
        <p:nvSpPr>
          <p:cNvPr id="395" name="Google Shape;395;p10"/>
          <p:cNvSpPr txBox="1"/>
          <p:nvPr/>
        </p:nvSpPr>
        <p:spPr>
          <a:xfrm>
            <a:off x="7649495" y="5283271"/>
            <a:ext cx="3383130"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기대 효과</a:t>
            </a:r>
            <a:endParaRPr b="1" i="0" sz="1600" u="none" cap="none" strike="noStrike">
              <a:solidFill>
                <a:srgbClr val="1B328F"/>
              </a:solidFill>
              <a:latin typeface="Malgun Gothic"/>
              <a:ea typeface="Malgun Gothic"/>
              <a:cs typeface="Malgun Gothic"/>
              <a:sym typeface="Malgun Gothic"/>
            </a:endParaRPr>
          </a:p>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1. 서울 자치구별로 적정 전세가격 확인</a:t>
            </a:r>
            <a:endParaRPr b="1" i="0" sz="1400" u="none" cap="none" strike="noStrike">
              <a:solidFill>
                <a:srgbClr val="1B328F"/>
              </a:solidFill>
              <a:latin typeface="Malgun Gothic"/>
              <a:ea typeface="Malgun Gothic"/>
              <a:cs typeface="Malgun Gothic"/>
              <a:sym typeface="Malgun Gothic"/>
            </a:endParaRPr>
          </a:p>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2. 전세사기 의심 매물 추정 가능</a:t>
            </a:r>
            <a:endParaRPr b="0" i="0" sz="1400" u="none" cap="none" strike="noStrike">
              <a:solidFill>
                <a:srgbClr val="000000"/>
              </a:solidFill>
              <a:latin typeface="Arial"/>
              <a:ea typeface="Arial"/>
              <a:cs typeface="Arial"/>
              <a:sym typeface="Arial"/>
            </a:endParaRPr>
          </a:p>
        </p:txBody>
      </p:sp>
      <p:sp>
        <p:nvSpPr>
          <p:cNvPr descr="Untitled" id="396" name="Google Shape;396;p1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descr="Untitled" id="397" name="Google Shape;397;p10"/>
          <p:cNvSpPr/>
          <p:nvPr/>
        </p:nvSpPr>
        <p:spPr>
          <a:xfrm>
            <a:off x="5943600" y="3429000"/>
            <a:ext cx="45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텍스트, 지도, 아틀라스, 스크린샷이(가) 표시된 사진&#10;&#10;자동 생성된 설명" id="398" name="Google Shape;398;p10"/>
          <p:cNvPicPr preferRelativeResize="0"/>
          <p:nvPr/>
        </p:nvPicPr>
        <p:blipFill rotWithShape="1">
          <a:blip r:embed="rId3">
            <a:alphaModFix/>
          </a:blip>
          <a:srcRect b="0" l="11118" r="0" t="13662"/>
          <a:stretch/>
        </p:blipFill>
        <p:spPr>
          <a:xfrm>
            <a:off x="707726" y="2270080"/>
            <a:ext cx="5145955" cy="3752779"/>
          </a:xfrm>
          <a:prstGeom prst="rect">
            <a:avLst/>
          </a:prstGeom>
          <a:noFill/>
          <a:ln>
            <a:noFill/>
          </a:ln>
        </p:spPr>
      </p:pic>
      <p:pic>
        <p:nvPicPr>
          <p:cNvPr descr="어둠, 달, 블랙이(가) 표시된 사진&#10;&#10;자동 생성된 설명" id="399" name="Google Shape;399;p10"/>
          <p:cNvPicPr preferRelativeResize="0"/>
          <p:nvPr/>
        </p:nvPicPr>
        <p:blipFill rotWithShape="1">
          <a:blip r:embed="rId4">
            <a:alphaModFix/>
          </a:blip>
          <a:srcRect b="0" l="0" r="0" t="0"/>
          <a:stretch/>
        </p:blipFill>
        <p:spPr>
          <a:xfrm>
            <a:off x="10689172" y="6529660"/>
            <a:ext cx="1408750" cy="218894"/>
          </a:xfrm>
          <a:prstGeom prst="rect">
            <a:avLst/>
          </a:prstGeom>
          <a:noFill/>
          <a:ln>
            <a:noFill/>
          </a:ln>
        </p:spPr>
      </p:pic>
      <p:sp>
        <p:nvSpPr>
          <p:cNvPr id="400" name="Google Shape;400;p10"/>
          <p:cNvSpPr/>
          <p:nvPr/>
        </p:nvSpPr>
        <p:spPr>
          <a:xfrm>
            <a:off x="7399047" y="2620654"/>
            <a:ext cx="1800000" cy="360000"/>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000"/>
              <a:buFont typeface="Arial"/>
              <a:buNone/>
            </a:pPr>
            <a:r>
              <a:rPr b="1" i="0" lang="ko-KR" sz="1000" u="none" cap="none" strike="noStrike">
                <a:solidFill>
                  <a:srgbClr val="1B328F"/>
                </a:solidFill>
                <a:latin typeface="Malgun Gothic"/>
                <a:ea typeface="Malgun Gothic"/>
                <a:cs typeface="Malgun Gothic"/>
                <a:sym typeface="Malgun Gothic"/>
              </a:rPr>
              <a:t>자치구별 위치 데이터</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06" name="Google Shape;406;p14"/>
          <p:cNvGrpSpPr/>
          <p:nvPr/>
        </p:nvGrpSpPr>
        <p:grpSpPr>
          <a:xfrm>
            <a:off x="10027920" y="-3"/>
            <a:ext cx="2164081" cy="781115"/>
            <a:chOff x="9919316" y="4585314"/>
            <a:chExt cx="2272685" cy="1136343"/>
          </a:xfrm>
        </p:grpSpPr>
        <p:sp>
          <p:nvSpPr>
            <p:cNvPr id="407" name="Google Shape;407;p1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08" name="Google Shape;408;p1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409" name="Google Shape;409;p14"/>
          <p:cNvSpPr txBox="1"/>
          <p:nvPr/>
        </p:nvSpPr>
        <p:spPr>
          <a:xfrm>
            <a:off x="93306" y="867747"/>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graphicFrame>
        <p:nvGraphicFramePr>
          <p:cNvPr id="410" name="Google Shape;410;p14"/>
          <p:cNvGraphicFramePr/>
          <p:nvPr/>
        </p:nvGraphicFramePr>
        <p:xfrm>
          <a:off x="223934" y="1323715"/>
          <a:ext cx="3000000" cy="3000000"/>
        </p:xfrm>
        <a:graphic>
          <a:graphicData uri="http://schemas.openxmlformats.org/drawingml/2006/table">
            <a:tbl>
              <a:tblPr bandRow="1" firstRow="1">
                <a:noFill/>
                <a:tableStyleId>{244B2A3F-C0E9-42BE-BDF4-99333C8A7DFE}</a:tableStyleId>
              </a:tblPr>
              <a:tblGrid>
                <a:gridCol w="2446175"/>
                <a:gridCol w="771200"/>
                <a:gridCol w="771200"/>
                <a:gridCol w="771200"/>
                <a:gridCol w="771200"/>
                <a:gridCol w="771200"/>
                <a:gridCol w="771200"/>
                <a:gridCol w="771200"/>
                <a:gridCol w="771200"/>
                <a:gridCol w="771200"/>
                <a:gridCol w="1180125"/>
                <a:gridCol w="1199200"/>
              </a:tblGrid>
              <a:tr h="47235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lt1"/>
                          </a:solidFill>
                        </a:rPr>
                        <a:t>구분</a:t>
                      </a:r>
                      <a:endParaRPr sz="1400" u="none" cap="none" strike="noStrike"/>
                    </a:p>
                  </a:txBody>
                  <a:tcPr marT="45725" marB="45725" marR="91450" marL="91450" anchor="ctr">
                    <a:solidFill>
                      <a:srgbClr val="1B328F"/>
                    </a:solidFill>
                  </a:tcPr>
                </a:tc>
                <a:tc gridSpan="3">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lt1"/>
                          </a:solidFill>
                        </a:rPr>
                        <a:t>1주차(9/6 ~ 9/10)</a:t>
                      </a:r>
                      <a:endParaRPr b="1" sz="1400" u="none" cap="none" strike="noStrike">
                        <a:solidFill>
                          <a:schemeClr val="lt1"/>
                        </a:solidFill>
                      </a:endParaRPr>
                    </a:p>
                  </a:txBody>
                  <a:tcPr marT="45725" marB="45725" marR="91450" marL="91450" anchor="ctr">
                    <a:solidFill>
                      <a:srgbClr val="1B328F"/>
                    </a:solidFill>
                  </a:tcPr>
                </a:tc>
                <a:tc hMerge="1"/>
                <a:tc hMerge="1"/>
                <a:tc gridSpan="3">
                  <a:txBody>
                    <a:bodyPr/>
                    <a:lstStyle/>
                    <a:p>
                      <a:pPr indent="0" lvl="0" marL="0" marR="0" rtl="0" algn="ctr">
                        <a:lnSpc>
                          <a:spcPct val="100000"/>
                        </a:lnSpc>
                        <a:spcBef>
                          <a:spcPts val="0"/>
                        </a:spcBef>
                        <a:spcAft>
                          <a:spcPts val="0"/>
                        </a:spcAft>
                        <a:buClr>
                          <a:schemeClr val="lt1"/>
                        </a:buClr>
                        <a:buSzPts val="1400"/>
                        <a:buFont typeface="Malgun Gothic"/>
                        <a:buNone/>
                      </a:pPr>
                      <a:r>
                        <a:rPr b="1" lang="ko-KR" sz="1400" u="none" cap="none" strike="noStrike">
                          <a:solidFill>
                            <a:schemeClr val="lt1"/>
                          </a:solidFill>
                        </a:rPr>
                        <a:t>2주차(9/11 ~ 9/17)</a:t>
                      </a:r>
                      <a:endParaRPr b="1" sz="1400" u="none" cap="none" strike="noStrike">
                        <a:solidFill>
                          <a:schemeClr val="lt1"/>
                        </a:solidFill>
                      </a:endParaRPr>
                    </a:p>
                  </a:txBody>
                  <a:tcPr marT="45725" marB="45725" marR="91450" marL="91450" anchor="ctr">
                    <a:solidFill>
                      <a:srgbClr val="1B328F"/>
                    </a:solidFill>
                  </a:tcPr>
                </a:tc>
                <a:tc hMerge="1"/>
                <a:tc hMerge="1"/>
                <a:tc gridSpan="3">
                  <a:txBody>
                    <a:bodyPr/>
                    <a:lstStyle/>
                    <a:p>
                      <a:pPr indent="0" lvl="0" marL="0" marR="0" rtl="0" algn="ctr">
                        <a:lnSpc>
                          <a:spcPct val="100000"/>
                        </a:lnSpc>
                        <a:spcBef>
                          <a:spcPts val="0"/>
                        </a:spcBef>
                        <a:spcAft>
                          <a:spcPts val="0"/>
                        </a:spcAft>
                        <a:buClr>
                          <a:schemeClr val="lt1"/>
                        </a:buClr>
                        <a:buSzPts val="1400"/>
                        <a:buFont typeface="Malgun Gothic"/>
                        <a:buNone/>
                      </a:pPr>
                      <a:r>
                        <a:rPr b="1" lang="ko-KR" sz="1400" u="none" cap="none" strike="noStrike">
                          <a:solidFill>
                            <a:schemeClr val="lt1"/>
                          </a:solidFill>
                        </a:rPr>
                        <a:t>3주차(9/18 ~ 9/24)</a:t>
                      </a:r>
                      <a:endParaRPr b="1" sz="1400" u="none" cap="none" strike="noStrike">
                        <a:solidFill>
                          <a:schemeClr val="lt1"/>
                        </a:solidFill>
                      </a:endParaRPr>
                    </a:p>
                  </a:txBody>
                  <a:tcPr marT="45725" marB="45725" marR="91450" marL="91450" anchor="ctr">
                    <a:solidFill>
                      <a:srgbClr val="1B328F"/>
                    </a:solidFill>
                  </a:tcPr>
                </a:tc>
                <a:tc hMerge="1"/>
                <a:tc hMerge="1"/>
                <a:tc gridSpan="2">
                  <a:txBody>
                    <a:bodyPr/>
                    <a:lstStyle/>
                    <a:p>
                      <a:pPr indent="0" lvl="0" marL="0" marR="0" rtl="0" algn="ctr">
                        <a:lnSpc>
                          <a:spcPct val="100000"/>
                        </a:lnSpc>
                        <a:spcBef>
                          <a:spcPts val="0"/>
                        </a:spcBef>
                        <a:spcAft>
                          <a:spcPts val="0"/>
                        </a:spcAft>
                        <a:buClr>
                          <a:schemeClr val="lt1"/>
                        </a:buClr>
                        <a:buSzPts val="1400"/>
                        <a:buFont typeface="Malgun Gothic"/>
                        <a:buNone/>
                      </a:pPr>
                      <a:r>
                        <a:rPr b="1" lang="ko-KR" sz="1400" u="none" cap="none" strike="noStrike">
                          <a:solidFill>
                            <a:schemeClr val="lt1"/>
                          </a:solidFill>
                        </a:rPr>
                        <a:t>4주차(9/25 ~ 9/26)</a:t>
                      </a:r>
                      <a:endParaRPr b="1" sz="1400" u="none" cap="none" strike="noStrike">
                        <a:solidFill>
                          <a:schemeClr val="lt1"/>
                        </a:solidFill>
                      </a:endParaRPr>
                    </a:p>
                  </a:txBody>
                  <a:tcPr marT="45725" marB="45725" marR="91450" marL="91450" anchor="ctr">
                    <a:solidFill>
                      <a:srgbClr val="1B328F"/>
                    </a:solidFill>
                  </a:tcPr>
                </a:tc>
                <a:tc hMerge="1"/>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분석 기획</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데이터 수집</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논문 자료 수집</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데이터 전처리</a:t>
                      </a:r>
                      <a:endParaRPr b="1"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92D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130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탐색적 데이터 분석 </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데이터 시각화</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통계 분석</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4B08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모델 생성 및 평가</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7030A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Streamlit 배포</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웹 연동 및 배포</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C000"/>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r>
              <a:tr h="4106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프로젝트 발표</a:t>
                      </a:r>
                      <a:endParaRPr sz="1400" u="none" cap="none" strike="noStrike"/>
                    </a:p>
                  </a:txBody>
                  <a:tcPr marT="45725" marB="45725" marR="91450" marL="91450" anchor="ctr">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solidFill>
                      <a:srgbClr val="FF3300"/>
                    </a:solidFill>
                  </a:tcPr>
                </a:tc>
              </a:tr>
            </a:tbl>
          </a:graphicData>
        </a:graphic>
      </p:graphicFrame>
      <p:pic>
        <p:nvPicPr>
          <p:cNvPr descr="어둠, 달, 블랙이(가) 표시된 사진&#10;&#10;자동 생성된 설명" id="411" name="Google Shape;411;p1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17" name="Google Shape;417;p32"/>
          <p:cNvGrpSpPr/>
          <p:nvPr/>
        </p:nvGrpSpPr>
        <p:grpSpPr>
          <a:xfrm>
            <a:off x="10027920" y="-3"/>
            <a:ext cx="2164081" cy="781115"/>
            <a:chOff x="9919316" y="4585314"/>
            <a:chExt cx="2272685" cy="1136343"/>
          </a:xfrm>
        </p:grpSpPr>
        <p:sp>
          <p:nvSpPr>
            <p:cNvPr id="418" name="Google Shape;418;p3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19" name="Google Shape;419;p3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420" name="Google Shape;420;p32"/>
          <p:cNvGrpSpPr/>
          <p:nvPr/>
        </p:nvGrpSpPr>
        <p:grpSpPr>
          <a:xfrm>
            <a:off x="167953" y="1096342"/>
            <a:ext cx="11784559" cy="5619315"/>
            <a:chOff x="842865" y="1096342"/>
            <a:chExt cx="10506270" cy="4995534"/>
          </a:xfrm>
        </p:grpSpPr>
        <p:sp>
          <p:nvSpPr>
            <p:cNvPr id="421" name="Google Shape;421;p32"/>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422" name="Google Shape;422;p32"/>
            <p:cNvGrpSpPr/>
            <p:nvPr/>
          </p:nvGrpSpPr>
          <p:grpSpPr>
            <a:xfrm>
              <a:off x="1028776" y="2592867"/>
              <a:ext cx="1779034" cy="1632534"/>
              <a:chOff x="2168084" y="3125971"/>
              <a:chExt cx="1323542" cy="1523891"/>
            </a:xfrm>
          </p:grpSpPr>
          <p:sp>
            <p:nvSpPr>
              <p:cNvPr id="423" name="Google Shape;423;p32"/>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24" name="Google Shape;424;p32"/>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425" name="Google Shape;425;p32"/>
            <p:cNvGrpSpPr/>
            <p:nvPr/>
          </p:nvGrpSpPr>
          <p:grpSpPr>
            <a:xfrm>
              <a:off x="3087347" y="2592868"/>
              <a:ext cx="1831372" cy="1632534"/>
              <a:chOff x="2151012" y="3125971"/>
              <a:chExt cx="1362479" cy="1523891"/>
            </a:xfrm>
          </p:grpSpPr>
          <p:sp>
            <p:nvSpPr>
              <p:cNvPr id="426" name="Google Shape;426;p32"/>
              <p:cNvSpPr/>
              <p:nvPr/>
            </p:nvSpPr>
            <p:spPr>
              <a:xfrm rot="-5400000">
                <a:off x="2067909" y="3226145"/>
                <a:ext cx="1523891" cy="1323542"/>
              </a:xfrm>
              <a:prstGeom prst="hexagon">
                <a:avLst>
                  <a:gd fmla="val 27991" name="adj"/>
                  <a:gd fmla="val 115470" name="vf"/>
                </a:avLst>
              </a:prstGeom>
              <a:solidFill>
                <a:srgbClr val="4472C4"/>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27" name="Google Shape;427;p32"/>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02. 프로젝트</a:t>
                </a:r>
                <a:endParaRPr b="1" i="0" sz="1800" u="none" cap="none" strike="noStrike">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수행 과정</a:t>
                </a:r>
                <a:endParaRPr b="1" i="0" sz="1800" u="none" cap="none" strike="noStrike">
                  <a:solidFill>
                    <a:schemeClr val="lt1"/>
                  </a:solidFill>
                  <a:latin typeface="Malgun Gothic"/>
                  <a:ea typeface="Malgun Gothic"/>
                  <a:cs typeface="Malgun Gothic"/>
                  <a:sym typeface="Malgun Gothic"/>
                </a:endParaRPr>
              </a:p>
            </p:txBody>
          </p:sp>
        </p:grpSp>
        <p:sp>
          <p:nvSpPr>
            <p:cNvPr id="428" name="Google Shape;428;p32"/>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29" name="Google Shape;429;p32"/>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0" name="Google Shape;430;p32"/>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431" name="Google Shape;431;p32"/>
            <p:cNvGrpSpPr/>
            <p:nvPr/>
          </p:nvGrpSpPr>
          <p:grpSpPr>
            <a:xfrm>
              <a:off x="7281596" y="2592867"/>
              <a:ext cx="1779034" cy="1632534"/>
              <a:chOff x="2168084" y="3125971"/>
              <a:chExt cx="1323542" cy="1523891"/>
            </a:xfrm>
          </p:grpSpPr>
          <p:sp>
            <p:nvSpPr>
              <p:cNvPr id="432" name="Google Shape;432;p32"/>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3" name="Google Shape;433;p32"/>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434" name="Google Shape;434;p32"/>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5" name="Google Shape;435;p32"/>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6" name="Google Shape;436;p32"/>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37" name="Google Shape;437;p32"/>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438" name="Google Shape;438;p32"/>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439" name="Google Shape;439;p32"/>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440" name="Google Shape;440;p32"/>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441" name="Google Shape;441;p32"/>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442" name="Google Shape;442;p32"/>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443" name="Google Shape;443;p32"/>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데이터 수집</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데이터 전처리</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1"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통계 분석</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변수 설정</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분석 모델 설정</a:t>
              </a:r>
              <a:endParaRPr b="1" i="0" sz="1200" u="none" cap="none" strike="noStrike">
                <a:solidFill>
                  <a:srgbClr val="1B328F"/>
                </a:solidFill>
                <a:latin typeface="Malgun Gothic"/>
                <a:ea typeface="Malgun Gothic"/>
                <a:cs typeface="Malgun Gothic"/>
                <a:sym typeface="Malgun Gothic"/>
              </a:endParaRPr>
            </a:p>
          </p:txBody>
        </p:sp>
        <p:sp>
          <p:nvSpPr>
            <p:cNvPr id="444" name="Google Shape;444;p32"/>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445" name="Google Shape;445;p32"/>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446" name="Google Shape;446;p32"/>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447" name="Google Shape;447;p3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448" name="Google Shape;448;p32"/>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33"/>
          <p:cNvGrpSpPr/>
          <p:nvPr/>
        </p:nvGrpSpPr>
        <p:grpSpPr>
          <a:xfrm>
            <a:off x="5263341" y="2038449"/>
            <a:ext cx="5846619" cy="3603534"/>
            <a:chOff x="5263341" y="1918931"/>
            <a:chExt cx="5846619" cy="3603534"/>
          </a:xfrm>
        </p:grpSpPr>
        <p:sp>
          <p:nvSpPr>
            <p:cNvPr id="454" name="Google Shape;454;p33"/>
            <p:cNvSpPr/>
            <p:nvPr/>
          </p:nvSpPr>
          <p:spPr>
            <a:xfrm>
              <a:off x="5263341" y="1956476"/>
              <a:ext cx="5846619" cy="3565989"/>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455" name="Google Shape;455;p33"/>
            <p:cNvSpPr/>
            <p:nvPr/>
          </p:nvSpPr>
          <p:spPr>
            <a:xfrm>
              <a:off x="5263341" y="1918931"/>
              <a:ext cx="5846619" cy="57610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100" u="none" cap="none" strike="noStrike">
                <a:solidFill>
                  <a:schemeClr val="lt1"/>
                </a:solidFill>
                <a:latin typeface="Noto Sans KR"/>
                <a:ea typeface="Noto Sans KR"/>
                <a:cs typeface="Noto Sans KR"/>
                <a:sym typeface="Noto Sans KR"/>
              </a:endParaRPr>
            </a:p>
            <a:p>
              <a:pPr indent="0" lvl="0" marL="0" marR="0" rtl="0" algn="l">
                <a:lnSpc>
                  <a:spcPct val="100000"/>
                </a:lnSpc>
                <a:spcBef>
                  <a:spcPts val="0"/>
                </a:spcBef>
                <a:spcAft>
                  <a:spcPts val="0"/>
                </a:spcAft>
                <a:buNone/>
              </a:pPr>
              <a:r>
                <a:rPr b="1" i="0" lang="ko-KR" sz="1100" u="none" cap="none" strike="noStrike">
                  <a:solidFill>
                    <a:schemeClr val="lt1"/>
                  </a:solidFill>
                  <a:latin typeface="Noto Sans KR"/>
                  <a:ea typeface="Noto Sans KR"/>
                  <a:cs typeface="Noto Sans KR"/>
                  <a:sym typeface="Noto Sans KR"/>
                </a:rPr>
                <a:t>주택시장 경기변동과 주거특성들의 아파트가격에 대한 영향력 변화 </a:t>
              </a:r>
              <a:endParaRPr b="1" i="0" sz="1100" u="none" cap="none" strike="noStrike">
                <a:solidFill>
                  <a:schemeClr val="lt1"/>
                </a:solidFill>
                <a:latin typeface="Noto Sans KR"/>
                <a:ea typeface="Noto Sans KR"/>
                <a:cs typeface="Noto Sans KR"/>
                <a:sym typeface="Noto Sans KR"/>
              </a:endParaRPr>
            </a:p>
            <a:p>
              <a:pPr indent="0" lvl="0" marL="0" marR="0" rtl="0" algn="l">
                <a:lnSpc>
                  <a:spcPct val="100000"/>
                </a:lnSpc>
                <a:spcBef>
                  <a:spcPts val="0"/>
                </a:spcBef>
                <a:spcAft>
                  <a:spcPts val="0"/>
                </a:spcAft>
                <a:buNone/>
              </a:pPr>
              <a:r>
                <a:rPr b="1" i="0" lang="ko-KR" sz="1100" u="none" cap="none" strike="noStrike">
                  <a:solidFill>
                    <a:schemeClr val="lt1"/>
                  </a:solidFill>
                  <a:latin typeface="Noto Sans KR"/>
                  <a:ea typeface="Noto Sans KR"/>
                  <a:cs typeface="Noto Sans KR"/>
                  <a:sym typeface="Noto Sans KR"/>
                </a:rPr>
                <a:t>- 용인 동백택지개발지구를 사례 -. </a:t>
              </a:r>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latin typeface="Arial"/>
                <a:ea typeface="Arial"/>
                <a:cs typeface="Arial"/>
                <a:sym typeface="Arial"/>
              </a:endParaRPr>
            </a:p>
          </p:txBody>
        </p:sp>
      </p:grpSp>
      <p:grpSp>
        <p:nvGrpSpPr>
          <p:cNvPr id="456" name="Google Shape;456;p33"/>
          <p:cNvGrpSpPr/>
          <p:nvPr/>
        </p:nvGrpSpPr>
        <p:grpSpPr>
          <a:xfrm>
            <a:off x="414192" y="2038449"/>
            <a:ext cx="3899190" cy="3603534"/>
            <a:chOff x="414192" y="1870494"/>
            <a:chExt cx="3899190" cy="3603534"/>
          </a:xfrm>
        </p:grpSpPr>
        <p:sp>
          <p:nvSpPr>
            <p:cNvPr id="457" name="Google Shape;457;p33"/>
            <p:cNvSpPr/>
            <p:nvPr/>
          </p:nvSpPr>
          <p:spPr>
            <a:xfrm>
              <a:off x="414192" y="1908039"/>
              <a:ext cx="3899190" cy="3565989"/>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458" name="Google Shape;458;p33"/>
            <p:cNvSpPr/>
            <p:nvPr/>
          </p:nvSpPr>
          <p:spPr>
            <a:xfrm>
              <a:off x="414192" y="1870494"/>
              <a:ext cx="3899190" cy="576103"/>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100" u="none" cap="none" strike="noStrike">
                <a:solidFill>
                  <a:schemeClr val="lt1"/>
                </a:solidFill>
                <a:latin typeface="Noto Sans KR"/>
                <a:ea typeface="Noto Sans KR"/>
                <a:cs typeface="Noto Sans KR"/>
                <a:sym typeface="Noto Sans KR"/>
              </a:endParaRPr>
            </a:p>
            <a:p>
              <a:pPr indent="0" lvl="0" marL="0" marR="0" rtl="0" algn="l">
                <a:lnSpc>
                  <a:spcPct val="150000"/>
                </a:lnSpc>
                <a:spcBef>
                  <a:spcPts val="0"/>
                </a:spcBef>
                <a:spcAft>
                  <a:spcPts val="0"/>
                </a:spcAft>
                <a:buNone/>
              </a:pPr>
              <a:r>
                <a:rPr b="1" i="0" lang="ko-KR" sz="1100" u="none" cap="none" strike="noStrike">
                  <a:solidFill>
                    <a:schemeClr val="lt1"/>
                  </a:solidFill>
                  <a:latin typeface="Noto Sans KR"/>
                  <a:ea typeface="Noto Sans KR"/>
                  <a:cs typeface="Noto Sans KR"/>
                  <a:sym typeface="Noto Sans KR"/>
                </a:rPr>
                <a:t>지역주택가격 변동의 장단기 결정요인에 관한 실증분석. </a:t>
              </a:r>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latin typeface="Arial"/>
                <a:ea typeface="Arial"/>
                <a:cs typeface="Arial"/>
                <a:sym typeface="Arial"/>
              </a:endParaRPr>
            </a:p>
          </p:txBody>
        </p:sp>
      </p:grpSp>
      <p:sp>
        <p:nvSpPr>
          <p:cNvPr id="459" name="Google Shape;459;p3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60" name="Google Shape;460;p33"/>
          <p:cNvGrpSpPr/>
          <p:nvPr/>
        </p:nvGrpSpPr>
        <p:grpSpPr>
          <a:xfrm>
            <a:off x="10027920" y="-3"/>
            <a:ext cx="2164081" cy="781115"/>
            <a:chOff x="9919316" y="4585314"/>
            <a:chExt cx="2272685" cy="1136343"/>
          </a:xfrm>
        </p:grpSpPr>
        <p:sp>
          <p:nvSpPr>
            <p:cNvPr id="461" name="Google Shape;461;p3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62" name="Google Shape;462;p3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463" name="Google Shape;463;p3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수집</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464" name="Google Shape;464;p33"/>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465" name="Google Shape;465;p33"/>
          <p:cNvSpPr txBox="1"/>
          <p:nvPr/>
        </p:nvSpPr>
        <p:spPr>
          <a:xfrm>
            <a:off x="93305" y="1235366"/>
            <a:ext cx="13184156" cy="6970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400" u="none" cap="none" strike="noStrike">
                <a:solidFill>
                  <a:srgbClr val="000000"/>
                </a:solidFill>
                <a:latin typeface="Arial"/>
                <a:ea typeface="Arial"/>
                <a:cs typeface="Arial"/>
                <a:sym typeface="Arial"/>
              </a:rPr>
              <a:t>기존 연구를 참고하여 경제 지표와 주거 특성이 주택 전세가격에 영향을 준다는 것을 파악</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ko-KR" sz="1400" u="none" cap="none" strike="noStrike">
                <a:solidFill>
                  <a:srgbClr val="000000"/>
                </a:solidFill>
                <a:latin typeface="Arial"/>
                <a:ea typeface="Arial"/>
                <a:cs typeface="Arial"/>
                <a:sym typeface="Arial"/>
              </a:rPr>
              <a:t>따라서 기준 금리, 실업률, 전세수급동향, 주택 매매가격지수, 경기종합지수, 지하철역 위치, 학교(초, 중, 고등학교) 위치, 대학 위치 변수 채택</a:t>
            </a:r>
            <a:endParaRPr/>
          </a:p>
        </p:txBody>
      </p:sp>
      <p:pic>
        <p:nvPicPr>
          <p:cNvPr descr="텍스트, 스크린샷, 폰트, 번호이(가) 표시된 사진&#10;&#10;자동 생성된 설명" id="466" name="Google Shape;466;p33"/>
          <p:cNvPicPr preferRelativeResize="0"/>
          <p:nvPr/>
        </p:nvPicPr>
        <p:blipFill rotWithShape="1">
          <a:blip r:embed="rId4">
            <a:alphaModFix/>
          </a:blip>
          <a:srcRect b="0" l="0" r="0" t="0"/>
          <a:stretch/>
        </p:blipFill>
        <p:spPr>
          <a:xfrm>
            <a:off x="715384" y="2707313"/>
            <a:ext cx="3181664" cy="2639066"/>
          </a:xfrm>
          <a:prstGeom prst="rect">
            <a:avLst/>
          </a:prstGeom>
          <a:noFill/>
          <a:ln>
            <a:noFill/>
          </a:ln>
        </p:spPr>
      </p:pic>
      <p:pic>
        <p:nvPicPr>
          <p:cNvPr descr="텍스트, 스크린샷, 번호, 폰트이(가) 표시된 사진&#10;&#10;자동 생성된 설명" id="467" name="Google Shape;467;p33"/>
          <p:cNvPicPr preferRelativeResize="0"/>
          <p:nvPr/>
        </p:nvPicPr>
        <p:blipFill rotWithShape="1">
          <a:blip r:embed="rId5">
            <a:alphaModFix/>
          </a:blip>
          <a:srcRect b="0" l="0" r="0" t="0"/>
          <a:stretch/>
        </p:blipFill>
        <p:spPr>
          <a:xfrm>
            <a:off x="5412507" y="2707313"/>
            <a:ext cx="5484770" cy="2541628"/>
          </a:xfrm>
          <a:prstGeom prst="rect">
            <a:avLst/>
          </a:prstGeom>
          <a:noFill/>
          <a:ln>
            <a:noFill/>
          </a:ln>
        </p:spPr>
      </p:pic>
      <p:sp>
        <p:nvSpPr>
          <p:cNvPr id="468" name="Google Shape;468;p33"/>
          <p:cNvSpPr txBox="1"/>
          <p:nvPr/>
        </p:nvSpPr>
        <p:spPr>
          <a:xfrm>
            <a:off x="753458" y="5921937"/>
            <a:ext cx="89631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이외에도 주택 전세가격에 미치는 다른 요인들을 확인하기 위해 범죄율(치안), 인구수 변수를 채택</a:t>
            </a:r>
            <a:endParaRPr/>
          </a:p>
        </p:txBody>
      </p:sp>
      <p:sp>
        <p:nvSpPr>
          <p:cNvPr id="469" name="Google Shape;469;p33"/>
          <p:cNvSpPr/>
          <p:nvPr/>
        </p:nvSpPr>
        <p:spPr>
          <a:xfrm>
            <a:off x="102006" y="5837805"/>
            <a:ext cx="651452" cy="435560"/>
          </a:xfrm>
          <a:prstGeom prst="homePlate">
            <a:avLst>
              <a:gd fmla="val 50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75" name="Google Shape;475;p34"/>
          <p:cNvGrpSpPr/>
          <p:nvPr/>
        </p:nvGrpSpPr>
        <p:grpSpPr>
          <a:xfrm>
            <a:off x="10027920" y="-3"/>
            <a:ext cx="2164081" cy="781115"/>
            <a:chOff x="9919316" y="4585314"/>
            <a:chExt cx="2272685" cy="1136343"/>
          </a:xfrm>
        </p:grpSpPr>
        <p:sp>
          <p:nvSpPr>
            <p:cNvPr id="476" name="Google Shape;476;p3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477" name="Google Shape;477;p3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478" name="Google Shape;478;p34"/>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479" name="Google Shape;479;p3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480" name="Google Shape;480;p34"/>
          <p:cNvSpPr/>
          <p:nvPr/>
        </p:nvSpPr>
        <p:spPr>
          <a:xfrm>
            <a:off x="4106968" y="1443981"/>
            <a:ext cx="3812220"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불필요한 행(단독다가구, 월세), 열 삭제</a:t>
            </a:r>
            <a:endParaRPr/>
          </a:p>
        </p:txBody>
      </p:sp>
      <p:sp>
        <p:nvSpPr>
          <p:cNvPr id="481" name="Google Shape;481;p34"/>
          <p:cNvSpPr/>
          <p:nvPr/>
        </p:nvSpPr>
        <p:spPr>
          <a:xfrm>
            <a:off x="312699" y="2423665"/>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위치 데이터</a:t>
            </a:r>
            <a:endParaRPr/>
          </a:p>
        </p:txBody>
      </p:sp>
      <p:sp>
        <p:nvSpPr>
          <p:cNvPr id="482" name="Google Shape;482;p34"/>
          <p:cNvSpPr/>
          <p:nvPr/>
        </p:nvSpPr>
        <p:spPr>
          <a:xfrm>
            <a:off x="312700" y="1447431"/>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부동산 데이터</a:t>
            </a:r>
            <a:endParaRPr/>
          </a:p>
        </p:txBody>
      </p:sp>
      <p:sp>
        <p:nvSpPr>
          <p:cNvPr id="483" name="Google Shape;483;p34"/>
          <p:cNvSpPr/>
          <p:nvPr/>
        </p:nvSpPr>
        <p:spPr>
          <a:xfrm>
            <a:off x="312699" y="3399899"/>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범죄율 </a:t>
            </a:r>
            <a:endParaRPr/>
          </a:p>
        </p:txBody>
      </p:sp>
      <p:sp>
        <p:nvSpPr>
          <p:cNvPr id="484" name="Google Shape;484;p34"/>
          <p:cNvSpPr/>
          <p:nvPr/>
        </p:nvSpPr>
        <p:spPr>
          <a:xfrm>
            <a:off x="312699" y="4376133"/>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경제 데이터</a:t>
            </a:r>
            <a:endParaRPr/>
          </a:p>
        </p:txBody>
      </p:sp>
      <p:sp>
        <p:nvSpPr>
          <p:cNvPr id="485" name="Google Shape;485;p34"/>
          <p:cNvSpPr/>
          <p:nvPr/>
        </p:nvSpPr>
        <p:spPr>
          <a:xfrm>
            <a:off x="312700" y="5352368"/>
            <a:ext cx="1543665"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인구 데이터</a:t>
            </a:r>
            <a:endParaRPr/>
          </a:p>
        </p:txBody>
      </p:sp>
      <p:sp>
        <p:nvSpPr>
          <p:cNvPr id="486" name="Google Shape;486;p34"/>
          <p:cNvSpPr/>
          <p:nvPr/>
        </p:nvSpPr>
        <p:spPr>
          <a:xfrm>
            <a:off x="4106967" y="2423665"/>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결측치 제거 및 처리</a:t>
            </a:r>
            <a:endParaRPr/>
          </a:p>
        </p:txBody>
      </p:sp>
      <p:sp>
        <p:nvSpPr>
          <p:cNvPr id="487" name="Google Shape;487;p34"/>
          <p:cNvSpPr/>
          <p:nvPr/>
        </p:nvSpPr>
        <p:spPr>
          <a:xfrm>
            <a:off x="4106967" y="3399899"/>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파생변수 생성(건물연수, 평당 전세가 …)</a:t>
            </a:r>
            <a:endParaRPr b="0" i="0" sz="1400" u="none" cap="none" strike="noStrike">
              <a:solidFill>
                <a:schemeClr val="lt1"/>
              </a:solidFill>
              <a:latin typeface="Arial"/>
              <a:ea typeface="Arial"/>
              <a:cs typeface="Arial"/>
              <a:sym typeface="Arial"/>
            </a:endParaRPr>
          </a:p>
        </p:txBody>
      </p:sp>
      <p:sp>
        <p:nvSpPr>
          <p:cNvPr id="488" name="Google Shape;488;p34"/>
          <p:cNvSpPr/>
          <p:nvPr/>
        </p:nvSpPr>
        <p:spPr>
          <a:xfrm>
            <a:off x="4105027" y="5352368"/>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전세 데이터에 나머지 데이터 병합</a:t>
            </a:r>
            <a:endParaRPr/>
          </a:p>
        </p:txBody>
      </p:sp>
      <p:sp>
        <p:nvSpPr>
          <p:cNvPr id="489" name="Google Shape;489;p34"/>
          <p:cNvSpPr/>
          <p:nvPr/>
        </p:nvSpPr>
        <p:spPr>
          <a:xfrm>
            <a:off x="4105027" y="4376133"/>
            <a:ext cx="3812219" cy="666936"/>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주소데이터 이용 위도, 경도 추출</a:t>
            </a:r>
            <a:endParaRPr b="0" i="0" sz="1400" u="none" cap="none" strike="noStrike">
              <a:solidFill>
                <a:schemeClr val="lt1"/>
              </a:solidFill>
              <a:latin typeface="Arial"/>
              <a:ea typeface="Arial"/>
              <a:cs typeface="Arial"/>
              <a:sym typeface="Arial"/>
            </a:endParaRPr>
          </a:p>
        </p:txBody>
      </p:sp>
      <p:sp>
        <p:nvSpPr>
          <p:cNvPr id="490" name="Google Shape;490;p34"/>
          <p:cNvSpPr/>
          <p:nvPr/>
        </p:nvSpPr>
        <p:spPr>
          <a:xfrm>
            <a:off x="2448695" y="3377876"/>
            <a:ext cx="1065940" cy="781115"/>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34"/>
          <p:cNvSpPr/>
          <p:nvPr/>
        </p:nvSpPr>
        <p:spPr>
          <a:xfrm>
            <a:off x="10169790" y="3293541"/>
            <a:ext cx="1725421" cy="948795"/>
          </a:xfrm>
          <a:prstGeom prst="roundRect">
            <a:avLst>
              <a:gd fmla="val 16667" name="adj"/>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ko-KR" sz="1400" u="none" cap="none" strike="noStrike">
                <a:solidFill>
                  <a:schemeClr val="lt1"/>
                </a:solidFill>
                <a:latin typeface="Arial"/>
                <a:ea typeface="Arial"/>
                <a:cs typeface="Arial"/>
                <a:sym typeface="Arial"/>
              </a:rPr>
              <a:t>최종 전처리 된 데이터 산출</a:t>
            </a:r>
            <a:endParaRPr/>
          </a:p>
        </p:txBody>
      </p:sp>
      <p:sp>
        <p:nvSpPr>
          <p:cNvPr id="492" name="Google Shape;492;p34"/>
          <p:cNvSpPr/>
          <p:nvPr/>
        </p:nvSpPr>
        <p:spPr>
          <a:xfrm>
            <a:off x="8511518" y="3377382"/>
            <a:ext cx="1065940" cy="781115"/>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498" name="Google Shape;498;p35"/>
          <p:cNvGrpSpPr/>
          <p:nvPr/>
        </p:nvGrpSpPr>
        <p:grpSpPr>
          <a:xfrm>
            <a:off x="10027920" y="-3"/>
            <a:ext cx="2164081" cy="781115"/>
            <a:chOff x="9919316" y="4585314"/>
            <a:chExt cx="2272685" cy="1136343"/>
          </a:xfrm>
        </p:grpSpPr>
        <p:sp>
          <p:nvSpPr>
            <p:cNvPr id="499" name="Google Shape;499;p3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00" name="Google Shape;500;p3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01" name="Google Shape;501;p35"/>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02" name="Google Shape;502;p3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503" name="Google Shape;503;p35"/>
          <p:cNvGraphicFramePr/>
          <p:nvPr/>
        </p:nvGraphicFramePr>
        <p:xfrm>
          <a:off x="313363" y="4615541"/>
          <a:ext cx="3000000" cy="3000000"/>
        </p:xfrm>
        <a:graphic>
          <a:graphicData uri="http://schemas.openxmlformats.org/drawingml/2006/table">
            <a:tbl>
              <a:tblPr bandRow="1" firstRow="1">
                <a:noFill/>
                <a:tableStyleId>{2B1135B3-D149-4B6D-9136-FE116253C429}</a:tableStyleId>
              </a:tblPr>
              <a:tblGrid>
                <a:gridCol w="5782625"/>
                <a:gridCol w="5782625"/>
              </a:tblGrid>
              <a:tr h="299375">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불필요한 열 삭제</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불필요한 행 삭제</a:t>
                      </a:r>
                      <a:endParaRPr/>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5190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전세 가격 예측에 불필요한 열 삭제</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‘계약기간, 신규계약구분, 갱신청구권사용, 종전보증금, 종전임대료‘ 컬럼 삭제</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‘건물용도 = 단독다가구’인 행 삭제 (본번, 부번이 없어 위도, 경도 매칭이 불가)</a:t>
                      </a:r>
                      <a:endParaRPr/>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‘전월세구분 = 월세’인 행 삭제 (전세 가격 예측 프로젝트임으로)</a:t>
                      </a:r>
                      <a:endParaRPr sz="1200" u="none" cap="none" strike="noStrike"/>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04" name="Google Shape;504;p35"/>
          <p:cNvSpPr/>
          <p:nvPr/>
        </p:nvSpPr>
        <p:spPr>
          <a:xfrm>
            <a:off x="87090" y="1309984"/>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5" name="Google Shape;505;p35"/>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06" name="Google Shape;506;p35"/>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pic>
        <p:nvPicPr>
          <p:cNvPr id="507" name="Google Shape;507;p35"/>
          <p:cNvPicPr preferRelativeResize="0"/>
          <p:nvPr/>
        </p:nvPicPr>
        <p:blipFill rotWithShape="1">
          <a:blip r:embed="rId4">
            <a:alphaModFix/>
          </a:blip>
          <a:srcRect b="0" l="0" r="0" t="0"/>
          <a:stretch/>
        </p:blipFill>
        <p:spPr>
          <a:xfrm>
            <a:off x="6183032" y="5622986"/>
            <a:ext cx="4667901" cy="419158"/>
          </a:xfrm>
          <a:prstGeom prst="rect">
            <a:avLst/>
          </a:prstGeom>
          <a:noFill/>
          <a:ln>
            <a:noFill/>
          </a:ln>
        </p:spPr>
      </p:pic>
      <p:pic>
        <p:nvPicPr>
          <p:cNvPr id="508" name="Google Shape;508;p35"/>
          <p:cNvPicPr preferRelativeResize="0"/>
          <p:nvPr/>
        </p:nvPicPr>
        <p:blipFill rotWithShape="1">
          <a:blip r:embed="rId5">
            <a:alphaModFix/>
          </a:blip>
          <a:srcRect b="0" l="0" r="0" t="0"/>
          <a:stretch/>
        </p:blipFill>
        <p:spPr>
          <a:xfrm>
            <a:off x="313363" y="5661938"/>
            <a:ext cx="5695606" cy="390580"/>
          </a:xfrm>
          <a:prstGeom prst="rect">
            <a:avLst/>
          </a:prstGeom>
          <a:noFill/>
          <a:ln>
            <a:noFill/>
          </a:ln>
        </p:spPr>
      </p:pic>
      <p:sp>
        <p:nvSpPr>
          <p:cNvPr id="509" name="Google Shape;509;p35"/>
          <p:cNvSpPr/>
          <p:nvPr/>
        </p:nvSpPr>
        <p:spPr>
          <a:xfrm>
            <a:off x="623691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 name="Google Shape;510;p35"/>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텍스트, 폰트, 번호, 흑백이(가) 표시된 사진&#10;&#10;자동 생성된 설명" id="511" name="Google Shape;511;p35"/>
          <p:cNvPicPr preferRelativeResize="0"/>
          <p:nvPr/>
        </p:nvPicPr>
        <p:blipFill rotWithShape="1">
          <a:blip r:embed="rId6">
            <a:alphaModFix/>
          </a:blip>
          <a:srcRect b="0" l="0" r="0" t="0"/>
          <a:stretch/>
        </p:blipFill>
        <p:spPr>
          <a:xfrm>
            <a:off x="211219" y="1765951"/>
            <a:ext cx="5619741" cy="2274203"/>
          </a:xfrm>
          <a:prstGeom prst="rect">
            <a:avLst/>
          </a:prstGeom>
          <a:noFill/>
          <a:ln>
            <a:noFill/>
          </a:ln>
        </p:spPr>
      </p:pic>
      <p:pic>
        <p:nvPicPr>
          <p:cNvPr descr="텍스트, 폰트, 번호, 흑백이(가) 표시된 사진&#10;&#10;자동 생성된 설명" id="512" name="Google Shape;512;p35"/>
          <p:cNvPicPr preferRelativeResize="0"/>
          <p:nvPr/>
        </p:nvPicPr>
        <p:blipFill rotWithShape="1">
          <a:blip r:embed="rId7">
            <a:alphaModFix/>
          </a:blip>
          <a:srcRect b="0" l="0" r="0" t="0"/>
          <a:stretch/>
        </p:blipFill>
        <p:spPr>
          <a:xfrm>
            <a:off x="6301198" y="1765950"/>
            <a:ext cx="5679583" cy="22742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18" name="Google Shape;518;p36"/>
          <p:cNvGrpSpPr/>
          <p:nvPr/>
        </p:nvGrpSpPr>
        <p:grpSpPr>
          <a:xfrm>
            <a:off x="10027920" y="-3"/>
            <a:ext cx="2164081" cy="781115"/>
            <a:chOff x="9919316" y="4585314"/>
            <a:chExt cx="2272685" cy="1136343"/>
          </a:xfrm>
        </p:grpSpPr>
        <p:sp>
          <p:nvSpPr>
            <p:cNvPr id="519" name="Google Shape;519;p3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20" name="Google Shape;520;p3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21" name="Google Shape;521;p36"/>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22" name="Google Shape;522;p3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523" name="Google Shape;523;p36"/>
          <p:cNvSpPr/>
          <p:nvPr/>
        </p:nvSpPr>
        <p:spPr>
          <a:xfrm>
            <a:off x="8709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36"/>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25" name="Google Shape;525;p36"/>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graphicFrame>
        <p:nvGraphicFramePr>
          <p:cNvPr id="526" name="Google Shape;526;p36"/>
          <p:cNvGraphicFramePr/>
          <p:nvPr/>
        </p:nvGraphicFramePr>
        <p:xfrm>
          <a:off x="312600" y="4584566"/>
          <a:ext cx="3000000" cy="3000000"/>
        </p:xfrm>
        <a:graphic>
          <a:graphicData uri="http://schemas.openxmlformats.org/drawingml/2006/table">
            <a:tbl>
              <a:tblPr bandRow="1" firstRow="1">
                <a:noFill/>
                <a:tableStyleId>{D2FC2C19-1C3D-41A6-8858-C62702452ECB}</a:tableStyleId>
              </a:tblPr>
              <a:tblGrid>
                <a:gridCol w="11566800"/>
              </a:tblGrid>
              <a:tr h="36017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파생변수 생성</a:t>
                      </a:r>
                      <a:endParaRPr/>
                    </a:p>
                  </a:txBody>
                  <a:tcPr marT="45725" marB="45725" marR="91450" marL="91450">
                    <a:solidFill>
                      <a:srgbClr val="1B328F"/>
                    </a:solidFill>
                  </a:tcPr>
                </a:tc>
              </a:tr>
              <a:tr h="14996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‘계약일’ 컬럼으로 ‘계약년도, 계약월’ 컬럼 생성</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‘계약년도 – 건축년도’로 ‘건물연수’ 컬럼 생성</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‘발생합계 / 인구수’로 ‘범죄율’ 컬럼 생성</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‘자치구명 + 법정동명 + 본번 + 부번’으로 ‘주소’ 컬럼 생성</a:t>
                      </a:r>
                      <a:endParaRPr/>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FFFFFF"/>
                    </a:solidFill>
                  </a:tcPr>
                </a:tc>
              </a:tr>
            </a:tbl>
          </a:graphicData>
        </a:graphic>
      </p:graphicFrame>
      <p:sp>
        <p:nvSpPr>
          <p:cNvPr id="527" name="Google Shape;527;p36"/>
          <p:cNvSpPr/>
          <p:nvPr/>
        </p:nvSpPr>
        <p:spPr>
          <a:xfrm>
            <a:off x="6236910" y="1305268"/>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 name="Google Shape;528;p36"/>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9" name="Google Shape;529;p36"/>
          <p:cNvPicPr preferRelativeResize="0"/>
          <p:nvPr/>
        </p:nvPicPr>
        <p:blipFill rotWithShape="1">
          <a:blip r:embed="rId4">
            <a:alphaModFix/>
          </a:blip>
          <a:srcRect b="0" l="0" r="0" t="0"/>
          <a:stretch/>
        </p:blipFill>
        <p:spPr>
          <a:xfrm>
            <a:off x="5447093" y="5057190"/>
            <a:ext cx="5582429" cy="914528"/>
          </a:xfrm>
          <a:prstGeom prst="rect">
            <a:avLst/>
          </a:prstGeom>
          <a:noFill/>
          <a:ln>
            <a:noFill/>
          </a:ln>
        </p:spPr>
      </p:pic>
      <p:pic>
        <p:nvPicPr>
          <p:cNvPr descr="텍스트, 폰트, 번호, 흑백이(가) 표시된 사진&#10;&#10;자동 생성된 설명" id="530" name="Google Shape;530;p36"/>
          <p:cNvPicPr preferRelativeResize="0"/>
          <p:nvPr/>
        </p:nvPicPr>
        <p:blipFill rotWithShape="1">
          <a:blip r:embed="rId5">
            <a:alphaModFix/>
          </a:blip>
          <a:srcRect b="0" l="0" r="0" t="0"/>
          <a:stretch/>
        </p:blipFill>
        <p:spPr>
          <a:xfrm>
            <a:off x="180041" y="1765950"/>
            <a:ext cx="5679583" cy="2274204"/>
          </a:xfrm>
          <a:prstGeom prst="rect">
            <a:avLst/>
          </a:prstGeom>
          <a:noFill/>
          <a:ln>
            <a:noFill/>
          </a:ln>
        </p:spPr>
      </p:pic>
      <p:pic>
        <p:nvPicPr>
          <p:cNvPr descr="텍스트, 악보, 폰트이(가) 표시된 사진&#10;&#10;자동 생성된 설명" id="531" name="Google Shape;531;p36"/>
          <p:cNvPicPr preferRelativeResize="0"/>
          <p:nvPr/>
        </p:nvPicPr>
        <p:blipFill rotWithShape="1">
          <a:blip r:embed="rId6">
            <a:alphaModFix/>
          </a:blip>
          <a:srcRect b="0" l="0" r="0" t="0"/>
          <a:stretch/>
        </p:blipFill>
        <p:spPr>
          <a:xfrm>
            <a:off x="6326156" y="1649214"/>
            <a:ext cx="5685803" cy="23909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37" name="Google Shape;537;p37"/>
          <p:cNvGrpSpPr/>
          <p:nvPr/>
        </p:nvGrpSpPr>
        <p:grpSpPr>
          <a:xfrm>
            <a:off x="10027920" y="-3"/>
            <a:ext cx="2164081" cy="781115"/>
            <a:chOff x="9919316" y="4585314"/>
            <a:chExt cx="2272685" cy="1136343"/>
          </a:xfrm>
        </p:grpSpPr>
        <p:sp>
          <p:nvSpPr>
            <p:cNvPr id="538" name="Google Shape;538;p3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39" name="Google Shape;539;p3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40" name="Google Shape;540;p37"/>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41" name="Google Shape;541;p3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542" name="Google Shape;542;p37"/>
          <p:cNvSpPr/>
          <p:nvPr/>
        </p:nvSpPr>
        <p:spPr>
          <a:xfrm>
            <a:off x="87090" y="1309985"/>
            <a:ext cx="1265849"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37"/>
          <p:cNvSpPr txBox="1"/>
          <p:nvPr/>
        </p:nvSpPr>
        <p:spPr>
          <a:xfrm>
            <a:off x="312600" y="1339553"/>
            <a:ext cx="9437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Problem</a:t>
            </a:r>
            <a:endParaRPr b="1" i="0" sz="1400" u="none" cap="none" strike="noStrike">
              <a:solidFill>
                <a:srgbClr val="1B328F"/>
              </a:solidFill>
              <a:latin typeface="Arial"/>
              <a:ea typeface="Arial"/>
              <a:cs typeface="Arial"/>
              <a:sym typeface="Arial"/>
            </a:endParaRPr>
          </a:p>
        </p:txBody>
      </p:sp>
      <p:sp>
        <p:nvSpPr>
          <p:cNvPr id="544" name="Google Shape;544;p37"/>
          <p:cNvSpPr txBox="1"/>
          <p:nvPr/>
        </p:nvSpPr>
        <p:spPr>
          <a:xfrm>
            <a:off x="8930976"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Result</a:t>
            </a:r>
            <a:endParaRPr b="1" i="0" sz="1400" u="none" cap="none" strike="noStrike">
              <a:solidFill>
                <a:srgbClr val="1B328F"/>
              </a:solidFill>
              <a:latin typeface="Arial"/>
              <a:ea typeface="Arial"/>
              <a:cs typeface="Arial"/>
              <a:sym typeface="Arial"/>
            </a:endParaRPr>
          </a:p>
        </p:txBody>
      </p:sp>
      <p:graphicFrame>
        <p:nvGraphicFramePr>
          <p:cNvPr id="545" name="Google Shape;545;p37"/>
          <p:cNvGraphicFramePr/>
          <p:nvPr/>
        </p:nvGraphicFramePr>
        <p:xfrm>
          <a:off x="312600" y="4584566"/>
          <a:ext cx="3000000" cy="3000000"/>
        </p:xfrm>
        <a:graphic>
          <a:graphicData uri="http://schemas.openxmlformats.org/drawingml/2006/table">
            <a:tbl>
              <a:tblPr bandRow="1" firstRow="1">
                <a:noFill/>
                <a:tableStyleId>{D2FC2C19-1C3D-41A6-8858-C62702452ECB}</a:tableStyleId>
              </a:tblPr>
              <a:tblGrid>
                <a:gridCol w="11566800"/>
              </a:tblGrid>
              <a:tr h="36017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주소데이터 이용 위도, 경도 추출</a:t>
                      </a:r>
                      <a:endParaRPr/>
                    </a:p>
                  </a:txBody>
                  <a:tcPr marT="45725" marB="45725" marR="91450" marL="91450">
                    <a:solidFill>
                      <a:srgbClr val="1B328F"/>
                    </a:solidFill>
                  </a:tcPr>
                </a:tc>
              </a:tr>
              <a:tr h="1499600">
                <a:tc>
                  <a:txBody>
                    <a:bodyPr/>
                    <a:lstStyle/>
                    <a:p>
                      <a:pPr indent="-285750" lvl="0" marL="285750" marR="0" rtl="0" algn="l">
                        <a:lnSpc>
                          <a:spcPct val="150000"/>
                        </a:lnSpc>
                        <a:spcBef>
                          <a:spcPts val="0"/>
                        </a:spcBef>
                        <a:spcAft>
                          <a:spcPts val="0"/>
                        </a:spcAft>
                        <a:buClr>
                          <a:srgbClr val="000000"/>
                        </a:buClr>
                        <a:buSzPts val="1400"/>
                        <a:buFont typeface="Arial"/>
                        <a:buChar char="•"/>
                      </a:pPr>
                      <a:r>
                        <a:rPr lang="ko-KR" sz="1400" u="none" cap="none" strike="noStrike"/>
                        <a:t>문제: 240만개가 넘는 모든 데이터에 일일이 위도, 경도를 추출하기엔 시간, 비용적으로 어려움</a:t>
                      </a:r>
                      <a:endParaRPr sz="1400" u="none" cap="none" strike="noStrike"/>
                    </a:p>
                    <a:p>
                      <a:pPr indent="-285750" lvl="0" marL="285750" marR="0" rtl="0" algn="l">
                        <a:lnSpc>
                          <a:spcPct val="150000"/>
                        </a:lnSpc>
                        <a:spcBef>
                          <a:spcPts val="0"/>
                        </a:spcBef>
                        <a:spcAft>
                          <a:spcPts val="0"/>
                        </a:spcAft>
                        <a:buClr>
                          <a:srgbClr val="000000"/>
                        </a:buClr>
                        <a:buSzPts val="1400"/>
                        <a:buFont typeface="Arial"/>
                        <a:buChar char="•"/>
                      </a:pPr>
                      <a:r>
                        <a:rPr lang="ko-KR" sz="1400" u="none" cap="none" strike="noStrike"/>
                        <a:t>해결방안: </a:t>
                      </a:r>
                      <a:endParaRPr/>
                    </a:p>
                    <a:p>
                      <a:pPr indent="-342900" lvl="0" marL="342900" marR="0" rtl="0" algn="l">
                        <a:lnSpc>
                          <a:spcPct val="150000"/>
                        </a:lnSpc>
                        <a:spcBef>
                          <a:spcPts val="0"/>
                        </a:spcBef>
                        <a:spcAft>
                          <a:spcPts val="0"/>
                        </a:spcAft>
                        <a:buClr>
                          <a:srgbClr val="000000"/>
                        </a:buClr>
                        <a:buSzPts val="1400"/>
                        <a:buFont typeface="Arial"/>
                        <a:buAutoNum type="arabicPeriod"/>
                      </a:pPr>
                      <a:r>
                        <a:rPr lang="ko-KR" sz="1400" u="none" cap="none" strike="noStrike"/>
                        <a:t>전세 데이터에서 주소 컬럼의 유일값을 찾아 별도의 데이터프레임 만들기</a:t>
                      </a:r>
                      <a:endParaRPr sz="1400" u="none" cap="none" strike="noStrike"/>
                    </a:p>
                    <a:p>
                      <a:pPr indent="-342900" lvl="0" marL="342900" marR="0" rtl="0" algn="l">
                        <a:lnSpc>
                          <a:spcPct val="150000"/>
                        </a:lnSpc>
                        <a:spcBef>
                          <a:spcPts val="0"/>
                        </a:spcBef>
                        <a:spcAft>
                          <a:spcPts val="0"/>
                        </a:spcAft>
                        <a:buClr>
                          <a:srgbClr val="000000"/>
                        </a:buClr>
                        <a:buSzPts val="1400"/>
                        <a:buFont typeface="Arial"/>
                        <a:buAutoNum type="arabicPeriod"/>
                      </a:pPr>
                      <a:r>
                        <a:rPr lang="ko-KR" sz="1400" u="none" cap="none" strike="noStrike"/>
                        <a:t>유일값 주소 데이터에 Google Map API를 사용하여 주소에 맞는 위도, 경도 추출</a:t>
                      </a:r>
                      <a:endParaRPr sz="1400" u="none" cap="none" strike="noStrike"/>
                    </a:p>
                    <a:p>
                      <a:pPr indent="-342900" lvl="0" marL="342900" marR="0" rtl="0" algn="l">
                        <a:lnSpc>
                          <a:spcPct val="150000"/>
                        </a:lnSpc>
                        <a:spcBef>
                          <a:spcPts val="0"/>
                        </a:spcBef>
                        <a:spcAft>
                          <a:spcPts val="0"/>
                        </a:spcAft>
                        <a:buClr>
                          <a:srgbClr val="000000"/>
                        </a:buClr>
                        <a:buSzPts val="1400"/>
                        <a:buFont typeface="Arial"/>
                        <a:buAutoNum type="arabicPeriod"/>
                      </a:pPr>
                      <a:r>
                        <a:rPr lang="ko-KR" sz="1400" u="none" cap="none" strike="noStrike"/>
                        <a:t>‘주소’ 컬럼을 기준으로 전세 데이터와 유일값 주소 데이터 병합하기</a:t>
                      </a:r>
                      <a:endParaRPr sz="1400" u="none" cap="none" strike="noStrike"/>
                    </a:p>
                  </a:txBody>
                  <a:tcPr marT="45725" marB="45725" marR="91450" marL="91450">
                    <a:solidFill>
                      <a:srgbClr val="FFFFFF"/>
                    </a:solidFill>
                  </a:tcPr>
                </a:tc>
              </a:tr>
            </a:tbl>
          </a:graphicData>
        </a:graphic>
      </p:graphicFrame>
      <p:sp>
        <p:nvSpPr>
          <p:cNvPr id="546" name="Google Shape;546;p37"/>
          <p:cNvSpPr/>
          <p:nvPr/>
        </p:nvSpPr>
        <p:spPr>
          <a:xfrm>
            <a:off x="6429569" y="1305268"/>
            <a:ext cx="5675341"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37"/>
          <p:cNvSpPr txBox="1"/>
          <p:nvPr/>
        </p:nvSpPr>
        <p:spPr>
          <a:xfrm>
            <a:off x="3356945" y="1320188"/>
            <a:ext cx="9437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Solution</a:t>
            </a:r>
            <a:endParaRPr b="1" i="0" sz="1400" u="none" cap="none" strike="noStrike">
              <a:solidFill>
                <a:srgbClr val="1B328F"/>
              </a:solidFill>
              <a:latin typeface="Arial"/>
              <a:ea typeface="Arial"/>
              <a:cs typeface="Arial"/>
              <a:sym typeface="Arial"/>
            </a:endParaRPr>
          </a:p>
        </p:txBody>
      </p:sp>
      <p:sp>
        <p:nvSpPr>
          <p:cNvPr id="548" name="Google Shape;548;p37"/>
          <p:cNvSpPr/>
          <p:nvPr/>
        </p:nvSpPr>
        <p:spPr>
          <a:xfrm>
            <a:off x="1695057" y="1305268"/>
            <a:ext cx="4400943"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37"/>
          <p:cNvSpPr/>
          <p:nvPr/>
        </p:nvSpPr>
        <p:spPr>
          <a:xfrm>
            <a:off x="6188734"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37"/>
          <p:cNvSpPr/>
          <p:nvPr/>
        </p:nvSpPr>
        <p:spPr>
          <a:xfrm>
            <a:off x="1454222" y="2754959"/>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51" name="Google Shape;551;p37"/>
          <p:cNvPicPr preferRelativeResize="0"/>
          <p:nvPr/>
        </p:nvPicPr>
        <p:blipFill rotWithShape="1">
          <a:blip r:embed="rId4">
            <a:alphaModFix/>
          </a:blip>
          <a:srcRect b="0" l="0" r="0" t="0"/>
          <a:stretch/>
        </p:blipFill>
        <p:spPr>
          <a:xfrm>
            <a:off x="1824426" y="1642886"/>
            <a:ext cx="1789631" cy="451668"/>
          </a:xfrm>
          <a:prstGeom prst="rect">
            <a:avLst/>
          </a:prstGeom>
          <a:noFill/>
          <a:ln>
            <a:noFill/>
          </a:ln>
        </p:spPr>
      </p:pic>
      <p:pic>
        <p:nvPicPr>
          <p:cNvPr id="552" name="Google Shape;552;p37"/>
          <p:cNvPicPr preferRelativeResize="0"/>
          <p:nvPr/>
        </p:nvPicPr>
        <p:blipFill rotWithShape="1">
          <a:blip r:embed="rId5">
            <a:alphaModFix/>
          </a:blip>
          <a:srcRect b="0" l="0" r="0" t="0"/>
          <a:stretch/>
        </p:blipFill>
        <p:spPr>
          <a:xfrm>
            <a:off x="1824426" y="2108996"/>
            <a:ext cx="4143953" cy="362001"/>
          </a:xfrm>
          <a:prstGeom prst="rect">
            <a:avLst/>
          </a:prstGeom>
          <a:noFill/>
          <a:ln>
            <a:noFill/>
          </a:ln>
        </p:spPr>
      </p:pic>
      <p:pic>
        <p:nvPicPr>
          <p:cNvPr descr="텍스트, 스크린샷, 폰트, 번호이(가) 표시된 사진&#10;&#10;자동 생성된 설명" id="553" name="Google Shape;553;p37"/>
          <p:cNvPicPr preferRelativeResize="0"/>
          <p:nvPr/>
        </p:nvPicPr>
        <p:blipFill rotWithShape="1">
          <a:blip r:embed="rId6">
            <a:alphaModFix/>
          </a:blip>
          <a:srcRect b="0" l="0" r="0" t="0"/>
          <a:stretch/>
        </p:blipFill>
        <p:spPr>
          <a:xfrm>
            <a:off x="1968508" y="2470997"/>
            <a:ext cx="3186965" cy="1796499"/>
          </a:xfrm>
          <a:prstGeom prst="rect">
            <a:avLst/>
          </a:prstGeom>
          <a:noFill/>
          <a:ln>
            <a:noFill/>
          </a:ln>
        </p:spPr>
      </p:pic>
      <p:pic>
        <p:nvPicPr>
          <p:cNvPr descr="텍스트, 스크린샷, 폰트, 디자인이(가) 표시된 사진&#10;&#10;자동 생성된 설명" id="554" name="Google Shape;554;p37"/>
          <p:cNvPicPr preferRelativeResize="0"/>
          <p:nvPr/>
        </p:nvPicPr>
        <p:blipFill rotWithShape="1">
          <a:blip r:embed="rId7">
            <a:alphaModFix/>
          </a:blip>
          <a:srcRect b="0" l="0" r="0" t="0"/>
          <a:stretch/>
        </p:blipFill>
        <p:spPr>
          <a:xfrm>
            <a:off x="322503" y="1627964"/>
            <a:ext cx="808115" cy="2466000"/>
          </a:xfrm>
          <a:prstGeom prst="rect">
            <a:avLst/>
          </a:prstGeom>
          <a:noFill/>
          <a:ln>
            <a:noFill/>
          </a:ln>
        </p:spPr>
      </p:pic>
      <p:pic>
        <p:nvPicPr>
          <p:cNvPr descr="텍스트, 흑백, 화이트, 폰트이(가) 표시된 사진&#10;&#10;자동 생성된 설명" id="555" name="Google Shape;555;p37"/>
          <p:cNvPicPr preferRelativeResize="0"/>
          <p:nvPr/>
        </p:nvPicPr>
        <p:blipFill rotWithShape="1">
          <a:blip r:embed="rId8">
            <a:alphaModFix/>
          </a:blip>
          <a:srcRect b="0" l="0" r="0" t="0"/>
          <a:stretch/>
        </p:blipFill>
        <p:spPr>
          <a:xfrm>
            <a:off x="6568750" y="1642886"/>
            <a:ext cx="5411756" cy="24510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8" name="Google Shape;98;p2"/>
          <p:cNvGrpSpPr/>
          <p:nvPr/>
        </p:nvGrpSpPr>
        <p:grpSpPr>
          <a:xfrm>
            <a:off x="10027920" y="-3"/>
            <a:ext cx="2164081" cy="781115"/>
            <a:chOff x="9919316" y="4585314"/>
            <a:chExt cx="2272685" cy="1136343"/>
          </a:xfrm>
        </p:grpSpPr>
        <p:sp>
          <p:nvSpPr>
            <p:cNvPr id="99" name="Google Shape;99;p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0" name="Google Shape;100;p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101" name="Google Shape;101;p2"/>
          <p:cNvGrpSpPr/>
          <p:nvPr/>
        </p:nvGrpSpPr>
        <p:grpSpPr>
          <a:xfrm>
            <a:off x="167953" y="1096342"/>
            <a:ext cx="11784559" cy="5619315"/>
            <a:chOff x="842865" y="1096342"/>
            <a:chExt cx="10506270" cy="4995534"/>
          </a:xfrm>
        </p:grpSpPr>
        <p:sp>
          <p:nvSpPr>
            <p:cNvPr id="102" name="Google Shape;102;p2"/>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03" name="Google Shape;103;p2"/>
            <p:cNvGrpSpPr/>
            <p:nvPr/>
          </p:nvGrpSpPr>
          <p:grpSpPr>
            <a:xfrm>
              <a:off x="1028776" y="2592867"/>
              <a:ext cx="1779034" cy="1632534"/>
              <a:chOff x="2168084" y="3125971"/>
              <a:chExt cx="1323542" cy="1523891"/>
            </a:xfrm>
          </p:grpSpPr>
          <p:sp>
            <p:nvSpPr>
              <p:cNvPr id="104" name="Google Shape;104;p2"/>
              <p:cNvSpPr/>
              <p:nvPr/>
            </p:nvSpPr>
            <p:spPr>
              <a:xfrm rot="-5400000">
                <a:off x="2067909" y="3226145"/>
                <a:ext cx="1523891" cy="1323542"/>
              </a:xfrm>
              <a:prstGeom prst="hexagon">
                <a:avLst>
                  <a:gd fmla="val 27991" name="adj"/>
                  <a:gd fmla="val 115470" name="vf"/>
                </a:avLst>
              </a:prstGeom>
              <a:solidFill>
                <a:srgbClr val="4472C4"/>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5" name="Google Shape;105;p2"/>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01. 프로젝트</a:t>
                </a:r>
                <a:endParaRPr b="1" i="0" sz="1800" u="none" cap="none" strike="noStrike">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개요</a:t>
                </a:r>
                <a:endParaRPr b="1" i="0" sz="1800" u="none" cap="none" strike="noStrike">
                  <a:solidFill>
                    <a:schemeClr val="lt1"/>
                  </a:solidFill>
                  <a:latin typeface="Malgun Gothic"/>
                  <a:ea typeface="Malgun Gothic"/>
                  <a:cs typeface="Malgun Gothic"/>
                  <a:sym typeface="Malgun Gothic"/>
                </a:endParaRPr>
              </a:p>
            </p:txBody>
          </p:sp>
        </p:grpSp>
        <p:grpSp>
          <p:nvGrpSpPr>
            <p:cNvPr id="106" name="Google Shape;106;p2"/>
            <p:cNvGrpSpPr/>
            <p:nvPr/>
          </p:nvGrpSpPr>
          <p:grpSpPr>
            <a:xfrm>
              <a:off x="3087347" y="2592868"/>
              <a:ext cx="1831372" cy="1632534"/>
              <a:chOff x="2151012" y="3125971"/>
              <a:chExt cx="1362479" cy="1523891"/>
            </a:xfrm>
          </p:grpSpPr>
          <p:sp>
            <p:nvSpPr>
              <p:cNvPr id="107" name="Google Shape;107;p2"/>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8" name="Google Shape;108;p2"/>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FFFFFF"/>
                  </a:solidFill>
                  <a:latin typeface="Malgun Gothic"/>
                  <a:ea typeface="Malgun Gothic"/>
                  <a:cs typeface="Malgun Gothic"/>
                  <a:sym typeface="Malgun Gothic"/>
                </a:endParaRPr>
              </a:p>
            </p:txBody>
          </p:sp>
        </p:grpSp>
        <p:sp>
          <p:nvSpPr>
            <p:cNvPr id="109" name="Google Shape;109;p2"/>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0" name="Google Shape;110;p2"/>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1" name="Google Shape;111;p2"/>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12" name="Google Shape;112;p2"/>
            <p:cNvGrpSpPr/>
            <p:nvPr/>
          </p:nvGrpSpPr>
          <p:grpSpPr>
            <a:xfrm>
              <a:off x="7281596" y="2592867"/>
              <a:ext cx="1779034" cy="1632534"/>
              <a:chOff x="2168084" y="3125971"/>
              <a:chExt cx="1323542" cy="1523891"/>
            </a:xfrm>
          </p:grpSpPr>
          <p:sp>
            <p:nvSpPr>
              <p:cNvPr id="113" name="Google Shape;113;p2"/>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4" name="Google Shape;114;p2"/>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115" name="Google Shape;115;p2"/>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6" name="Google Shape;116;p2"/>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7" name="Google Shape;117;p2"/>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8" name="Google Shape;118;p2"/>
            <p:cNvSpPr/>
            <p:nvPr/>
          </p:nvSpPr>
          <p:spPr>
            <a:xfrm>
              <a:off x="877530" y="4530932"/>
              <a:ext cx="2081520" cy="103533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주제 선정 배경</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프로젝트 수행 방향</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20" name="Google Shape;120;p2"/>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21" name="Google Shape;121;p2"/>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122" name="Google Shape;122;p2"/>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123" name="Google Shape;123;p2"/>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125" name="Google Shape;125;p2"/>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127" name="Google Shape;127;p2"/>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128" name="Google Shape;128;p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129" name="Google Shape;129;p2"/>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61" name="Google Shape;561;p38"/>
          <p:cNvGrpSpPr/>
          <p:nvPr/>
        </p:nvGrpSpPr>
        <p:grpSpPr>
          <a:xfrm>
            <a:off x="10027920" y="-3"/>
            <a:ext cx="2164081" cy="781115"/>
            <a:chOff x="9919316" y="4585314"/>
            <a:chExt cx="2272685" cy="1136343"/>
          </a:xfrm>
        </p:grpSpPr>
        <p:sp>
          <p:nvSpPr>
            <p:cNvPr id="562" name="Google Shape;562;p38"/>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63" name="Google Shape;563;p38"/>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64" name="Google Shape;564;p38"/>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65" name="Google Shape;565;p38"/>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566" name="Google Shape;566;p38"/>
          <p:cNvSpPr/>
          <p:nvPr/>
        </p:nvSpPr>
        <p:spPr>
          <a:xfrm>
            <a:off x="8709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38"/>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68" name="Google Shape;568;p38"/>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graphicFrame>
        <p:nvGraphicFramePr>
          <p:cNvPr id="569" name="Google Shape;569;p38"/>
          <p:cNvGraphicFramePr/>
          <p:nvPr/>
        </p:nvGraphicFramePr>
        <p:xfrm>
          <a:off x="312600" y="4537910"/>
          <a:ext cx="3000000" cy="3000000"/>
        </p:xfrm>
        <a:graphic>
          <a:graphicData uri="http://schemas.openxmlformats.org/drawingml/2006/table">
            <a:tbl>
              <a:tblPr bandRow="1" firstRow="1">
                <a:noFill/>
                <a:tableStyleId>{D2FC2C19-1C3D-41A6-8858-C62702452ECB}</a:tableStyleId>
              </a:tblPr>
              <a:tblGrid>
                <a:gridCol w="11566800"/>
              </a:tblGrid>
              <a:tr h="36017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전세데이터에 나머지 데이터 병합</a:t>
                      </a:r>
                      <a:endParaRPr/>
                    </a:p>
                  </a:txBody>
                  <a:tcPr marT="45725" marB="45725" marR="91450" marL="91450">
                    <a:solidFill>
                      <a:srgbClr val="1B328F"/>
                    </a:solidFill>
                  </a:tcPr>
                </a:tc>
              </a:tr>
              <a:tr h="14996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인구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기준금리, 실업률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경기종합지수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전세수급동향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매매 실거래가격지수, 평균매매가격 데이터 병합</a:t>
                      </a:r>
                      <a:endParaRPr sz="1200" u="none" cap="none" strike="noStrike"/>
                    </a:p>
                  </a:txBody>
                  <a:tcPr marT="45725" marB="45725" marR="91450" marL="91450">
                    <a:solidFill>
                      <a:srgbClr val="FFFFFF"/>
                    </a:solidFill>
                  </a:tcPr>
                </a:tc>
              </a:tr>
            </a:tbl>
          </a:graphicData>
        </a:graphic>
      </p:graphicFrame>
      <p:sp>
        <p:nvSpPr>
          <p:cNvPr id="570" name="Google Shape;570;p38"/>
          <p:cNvSpPr/>
          <p:nvPr/>
        </p:nvSpPr>
        <p:spPr>
          <a:xfrm>
            <a:off x="6236910" y="1305268"/>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38"/>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72" name="Google Shape;572;p38"/>
          <p:cNvPicPr preferRelativeResize="0"/>
          <p:nvPr/>
        </p:nvPicPr>
        <p:blipFill rotWithShape="1">
          <a:blip r:embed="rId4">
            <a:alphaModFix/>
          </a:blip>
          <a:srcRect b="0" l="0" r="0" t="0"/>
          <a:stretch/>
        </p:blipFill>
        <p:spPr>
          <a:xfrm>
            <a:off x="4754879" y="5076520"/>
            <a:ext cx="7054851" cy="1095528"/>
          </a:xfrm>
          <a:prstGeom prst="rect">
            <a:avLst/>
          </a:prstGeom>
          <a:noFill/>
          <a:ln>
            <a:noFill/>
          </a:ln>
        </p:spPr>
      </p:pic>
      <p:pic>
        <p:nvPicPr>
          <p:cNvPr descr="텍스트, 폰트, 번호, 문서이(가) 표시된 사진&#10;&#10;자동 생성된 설명" id="573" name="Google Shape;573;p38"/>
          <p:cNvPicPr preferRelativeResize="0"/>
          <p:nvPr/>
        </p:nvPicPr>
        <p:blipFill rotWithShape="1">
          <a:blip r:embed="rId5">
            <a:alphaModFix/>
          </a:blip>
          <a:srcRect b="0" l="0" r="0" t="0"/>
          <a:stretch/>
        </p:blipFill>
        <p:spPr>
          <a:xfrm>
            <a:off x="208322" y="1681615"/>
            <a:ext cx="5593112" cy="2466348"/>
          </a:xfrm>
          <a:prstGeom prst="rect">
            <a:avLst/>
          </a:prstGeom>
          <a:noFill/>
          <a:ln>
            <a:noFill/>
          </a:ln>
        </p:spPr>
      </p:pic>
      <p:pic>
        <p:nvPicPr>
          <p:cNvPr descr="텍스트, 폰트, 번호, 흑백이(가) 표시된 사진&#10;&#10;자동 생성된 설명" id="574" name="Google Shape;574;p38"/>
          <p:cNvPicPr preferRelativeResize="0"/>
          <p:nvPr/>
        </p:nvPicPr>
        <p:blipFill rotWithShape="1">
          <a:blip r:embed="rId6">
            <a:alphaModFix/>
          </a:blip>
          <a:srcRect b="0" l="0" r="0" t="0"/>
          <a:stretch/>
        </p:blipFill>
        <p:spPr>
          <a:xfrm>
            <a:off x="6341426" y="1681615"/>
            <a:ext cx="5642252" cy="2466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80" name="Google Shape;580;p39"/>
          <p:cNvGrpSpPr/>
          <p:nvPr/>
        </p:nvGrpSpPr>
        <p:grpSpPr>
          <a:xfrm>
            <a:off x="10027920" y="-3"/>
            <a:ext cx="2164081" cy="781115"/>
            <a:chOff x="9919316" y="4585314"/>
            <a:chExt cx="2272685" cy="1136343"/>
          </a:xfrm>
        </p:grpSpPr>
        <p:sp>
          <p:nvSpPr>
            <p:cNvPr id="581" name="Google Shape;581;p3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82" name="Google Shape;582;p3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583" name="Google Shape;583;p39"/>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데이터 전처리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584" name="Google Shape;584;p3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585" name="Google Shape;585;p39"/>
          <p:cNvGraphicFramePr/>
          <p:nvPr/>
        </p:nvGraphicFramePr>
        <p:xfrm>
          <a:off x="313363" y="4615541"/>
          <a:ext cx="3000000" cy="3000000"/>
        </p:xfrm>
        <a:graphic>
          <a:graphicData uri="http://schemas.openxmlformats.org/drawingml/2006/table">
            <a:tbl>
              <a:tblPr bandRow="1" firstRow="1">
                <a:noFill/>
                <a:tableStyleId>{2B1135B3-D149-4B6D-9136-FE116253C429}</a:tableStyleId>
              </a:tblPr>
              <a:tblGrid>
                <a:gridCol w="5782625"/>
                <a:gridCol w="5782625"/>
              </a:tblGrid>
              <a:tr h="299375">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결측치 제거</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결측치 처리</a:t>
                      </a:r>
                      <a:endParaRPr/>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519000">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‘건축년도, 층, 본번, 부번, 법정동명, 평균매매가격’의 결측치 제거 </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‘기준금리’ 결측치(23년 8,9월)는 ‘3.5’로 대체</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‘범죄율’ 결측치는 연도별, 자치구별 평균으로 대체 </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XGBoost 모델 활용 결측치를 예측하여 대체</a:t>
                      </a:r>
                      <a:endParaRPr/>
                    </a:p>
                  </a:txBody>
                  <a:tcPr marT="45725" marB="45725" marR="91450" marL="91450">
                    <a:lnL cap="flat" cmpd="sng" w="12700">
                      <a:solidFill>
                        <a:srgbClr val="1B328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86" name="Google Shape;586;p39"/>
          <p:cNvSpPr/>
          <p:nvPr/>
        </p:nvSpPr>
        <p:spPr>
          <a:xfrm>
            <a:off x="8709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7" name="Google Shape;587;p39"/>
          <p:cNvSpPr txBox="1"/>
          <p:nvPr/>
        </p:nvSpPr>
        <p:spPr>
          <a:xfrm>
            <a:off x="2424598" y="1339553"/>
            <a:ext cx="849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Before</a:t>
            </a:r>
            <a:endParaRPr b="1" i="0" sz="1400" u="none" cap="none" strike="noStrike">
              <a:solidFill>
                <a:srgbClr val="1B328F"/>
              </a:solidFill>
              <a:latin typeface="Arial"/>
              <a:ea typeface="Arial"/>
              <a:cs typeface="Arial"/>
              <a:sym typeface="Arial"/>
            </a:endParaRPr>
          </a:p>
        </p:txBody>
      </p:sp>
      <p:sp>
        <p:nvSpPr>
          <p:cNvPr id="588" name="Google Shape;588;p39"/>
          <p:cNvSpPr txBox="1"/>
          <p:nvPr/>
        </p:nvSpPr>
        <p:spPr>
          <a:xfrm>
            <a:off x="8696465" y="1339553"/>
            <a:ext cx="1663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1B328F"/>
                </a:solidFill>
                <a:latin typeface="Arial"/>
                <a:ea typeface="Arial"/>
                <a:cs typeface="Arial"/>
                <a:sym typeface="Arial"/>
              </a:rPr>
              <a:t>After</a:t>
            </a:r>
            <a:endParaRPr b="1" i="0" sz="1400" u="none" cap="none" strike="noStrike">
              <a:solidFill>
                <a:srgbClr val="1B328F"/>
              </a:solidFill>
              <a:latin typeface="Arial"/>
              <a:ea typeface="Arial"/>
              <a:cs typeface="Arial"/>
              <a:sym typeface="Arial"/>
            </a:endParaRPr>
          </a:p>
        </p:txBody>
      </p:sp>
      <p:pic>
        <p:nvPicPr>
          <p:cNvPr id="589" name="Google Shape;589;p39"/>
          <p:cNvPicPr preferRelativeResize="0"/>
          <p:nvPr/>
        </p:nvPicPr>
        <p:blipFill rotWithShape="1">
          <a:blip r:embed="rId4">
            <a:alphaModFix/>
          </a:blip>
          <a:srcRect b="0" l="0" r="0" t="0"/>
          <a:stretch/>
        </p:blipFill>
        <p:spPr>
          <a:xfrm>
            <a:off x="313363" y="5338014"/>
            <a:ext cx="3924848" cy="971686"/>
          </a:xfrm>
          <a:prstGeom prst="rect">
            <a:avLst/>
          </a:prstGeom>
          <a:noFill/>
          <a:ln>
            <a:noFill/>
          </a:ln>
        </p:spPr>
      </p:pic>
      <p:sp>
        <p:nvSpPr>
          <p:cNvPr id="590" name="Google Shape;590;p39"/>
          <p:cNvSpPr/>
          <p:nvPr/>
        </p:nvSpPr>
        <p:spPr>
          <a:xfrm>
            <a:off x="6236910" y="1309985"/>
            <a:ext cx="5868000" cy="3079138"/>
          </a:xfrm>
          <a:prstGeom prst="roundRect">
            <a:avLst>
              <a:gd fmla="val 16667" name="adj"/>
            </a:avLst>
          </a:prstGeom>
          <a:no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1" name="Google Shape;591;p39"/>
          <p:cNvSpPr/>
          <p:nvPr/>
        </p:nvSpPr>
        <p:spPr>
          <a:xfrm>
            <a:off x="6021949" y="2745645"/>
            <a:ext cx="148101" cy="103909"/>
          </a:xfrm>
          <a:prstGeom prst="rightArrow">
            <a:avLst>
              <a:gd fmla="val 50000" name="adj1"/>
              <a:gd fmla="val 50000" name="adj2"/>
            </a:avLst>
          </a:prstGeom>
          <a:solidFill>
            <a:srgbClr val="1B328F"/>
          </a:solidFill>
          <a:ln cap="flat" cmpd="sng" w="25400">
            <a:solidFill>
              <a:srgbClr val="1B32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01" name="Google Shape;601;p40"/>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02" name="Google Shape;602;p40"/>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54175">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서울 자치구별 부동산 거래 데이터 비율</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서울 자치구별 부동산 거래 데이터 비율 Top 10</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372550">
                <a:tc>
                  <a:txBody>
                    <a:bodyPr/>
                    <a:lstStyle/>
                    <a:p>
                      <a:pPr indent="-209550" lvl="0" marL="285750" marR="0" rtl="0" algn="l">
                        <a:lnSpc>
                          <a:spcPct val="150000"/>
                        </a:lnSpc>
                        <a:spcBef>
                          <a:spcPts val="0"/>
                        </a:spcBef>
                        <a:spcAft>
                          <a:spcPts val="0"/>
                        </a:spcAft>
                        <a:buClr>
                          <a:schemeClr val="dk1"/>
                        </a:buClr>
                        <a:buSzPts val="1100"/>
                        <a:buFont typeface="Arial"/>
                        <a:buNone/>
                      </a:pPr>
                      <a:r>
                        <a:rPr lang="ko-KR" sz="1200"/>
                        <a:t>2011년도부터 2023년 7월까지의 서울 자치구별 부동산 거래량을 파이차트로 나타냄</a:t>
                      </a:r>
                      <a:endParaRPr sz="1200"/>
                    </a:p>
                    <a:p>
                      <a:pPr indent="-209550" lvl="0" marL="285750" marR="0" rtl="0" algn="l">
                        <a:lnSpc>
                          <a:spcPct val="150000"/>
                        </a:lnSpc>
                        <a:spcBef>
                          <a:spcPts val="0"/>
                        </a:spcBef>
                        <a:spcAft>
                          <a:spcPts val="0"/>
                        </a:spcAft>
                        <a:buClr>
                          <a:schemeClr val="dk1"/>
                        </a:buClr>
                        <a:buSzPts val="1100"/>
                        <a:buFont typeface="Arial"/>
                        <a:buNone/>
                      </a:pPr>
                      <a:r>
                        <a:rPr lang="ko-KR" sz="1200"/>
                        <a:t>송파구, 노원구, 강남구, 강서구, 강동구, 양천구, 서초구, 영등포구, 구로구, 마포구가 자치구별 거래량 Top10에 해당하는 것으로 발견</a:t>
                      </a:r>
                      <a:endParaRPr sz="1200"/>
                    </a:p>
                    <a:p>
                      <a:pPr indent="-209550" lvl="0" marL="285750" marR="0" rtl="0" algn="l">
                        <a:lnSpc>
                          <a:spcPct val="150000"/>
                        </a:lnSpc>
                        <a:spcBef>
                          <a:spcPts val="0"/>
                        </a:spcBef>
                        <a:spcAft>
                          <a:spcPts val="0"/>
                        </a:spcAft>
                        <a:buClr>
                          <a:schemeClr val="dk1"/>
                        </a:buClr>
                        <a:buSzPts val="1100"/>
                        <a:buFont typeface="Arial"/>
                        <a:buNone/>
                      </a:pPr>
                      <a:r>
                        <a:t/>
                      </a:r>
                      <a:endParaRPr sz="1200"/>
                    </a:p>
                    <a:p>
                      <a:pPr indent="0" lvl="0" marL="0" marR="0" rtl="0" algn="l">
                        <a:lnSpc>
                          <a:spcPct val="150000"/>
                        </a:lnSpc>
                        <a:spcBef>
                          <a:spcPts val="0"/>
                        </a:spcBef>
                        <a:spcAft>
                          <a:spcPts val="0"/>
                        </a:spcAft>
                        <a:buClr>
                          <a:srgbClr val="000000"/>
                        </a:buClr>
                        <a:buSzPts val="1200"/>
                        <a:buFont typeface="Arial"/>
                        <a:buNone/>
                      </a:pPr>
                      <a:r>
                        <a:t/>
                      </a:r>
                      <a:endParaRPr sz="12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09550" lvl="0" marL="285750" marR="0" rtl="0" algn="l">
                        <a:lnSpc>
                          <a:spcPct val="150000"/>
                        </a:lnSpc>
                        <a:spcBef>
                          <a:spcPts val="0"/>
                        </a:spcBef>
                        <a:spcAft>
                          <a:spcPts val="0"/>
                        </a:spcAft>
                        <a:buClr>
                          <a:srgbClr val="000000"/>
                        </a:buClr>
                        <a:buSzPts val="1200"/>
                        <a:buFont typeface="Arial"/>
                        <a:buNone/>
                      </a:pPr>
                      <a:r>
                        <a:rPr lang="ko-KR" sz="1200"/>
                        <a:t>서울 거래량 Top10 자치구별 중 송파구, 노원구, 강남구, 강서구가 많은 거래량을 차지하고 있음을 발견</a:t>
                      </a:r>
                      <a:endParaRPr sz="1200" u="none" cap="none" strike="noStrike"/>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03" name="Google Shape;603;p40"/>
          <p:cNvPicPr preferRelativeResize="0"/>
          <p:nvPr/>
        </p:nvPicPr>
        <p:blipFill rotWithShape="1">
          <a:blip r:embed="rId4">
            <a:alphaModFix/>
          </a:blip>
          <a:srcRect b="0" l="0" r="0" t="4003"/>
          <a:stretch/>
        </p:blipFill>
        <p:spPr>
          <a:xfrm>
            <a:off x="1162375" y="911124"/>
            <a:ext cx="3999250" cy="3899300"/>
          </a:xfrm>
          <a:prstGeom prst="rect">
            <a:avLst/>
          </a:prstGeom>
          <a:noFill/>
          <a:ln>
            <a:noFill/>
          </a:ln>
        </p:spPr>
      </p:pic>
      <p:pic>
        <p:nvPicPr>
          <p:cNvPr id="604" name="Google Shape;604;p40"/>
          <p:cNvPicPr preferRelativeResize="0"/>
          <p:nvPr/>
        </p:nvPicPr>
        <p:blipFill rotWithShape="1">
          <a:blip r:embed="rId5">
            <a:alphaModFix/>
          </a:blip>
          <a:srcRect b="0" l="0" r="0" t="4425"/>
          <a:stretch/>
        </p:blipFill>
        <p:spPr>
          <a:xfrm>
            <a:off x="6852375" y="902448"/>
            <a:ext cx="3951800" cy="38791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10" name="Google Shape;610;p41"/>
          <p:cNvGrpSpPr/>
          <p:nvPr/>
        </p:nvGrpSpPr>
        <p:grpSpPr>
          <a:xfrm>
            <a:off x="10027920" y="-3"/>
            <a:ext cx="2164081" cy="781115"/>
            <a:chOff x="9919316" y="4585314"/>
            <a:chExt cx="2272685" cy="1136343"/>
          </a:xfrm>
        </p:grpSpPr>
        <p:sp>
          <p:nvSpPr>
            <p:cNvPr id="611" name="Google Shape;611;p41"/>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12" name="Google Shape;612;p4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13" name="Google Shape;613;p41"/>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14" name="Google Shape;614;p4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15" name="Google Shape;615;p41"/>
          <p:cNvGraphicFramePr/>
          <p:nvPr/>
        </p:nvGraphicFramePr>
        <p:xfrm>
          <a:off x="7933508" y="1489166"/>
          <a:ext cx="3000000" cy="3000000"/>
        </p:xfrm>
        <a:graphic>
          <a:graphicData uri="http://schemas.openxmlformats.org/drawingml/2006/table">
            <a:tbl>
              <a:tblPr bandRow="1" firstRow="1">
                <a:noFill/>
                <a:tableStyleId>{D2FC2C19-1C3D-41A6-8858-C62702452ECB}</a:tableStyleId>
              </a:tblPr>
              <a:tblGrid>
                <a:gridCol w="3945900"/>
              </a:tblGrid>
              <a:tr h="32222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전세데이터에 나머지 데이터 병합</a:t>
                      </a:r>
                      <a:endParaRPr/>
                    </a:p>
                  </a:txBody>
                  <a:tcPr marT="45725" marB="45725" marR="91450" marL="91450">
                    <a:solidFill>
                      <a:srgbClr val="1B328F"/>
                    </a:solidFill>
                  </a:tcPr>
                </a:tc>
              </a:tr>
              <a:tr h="3957875">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인구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기준금리, 실업률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경기종합지수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전세수급동향 데이터 병합</a:t>
                      </a:r>
                      <a:endParaRPr sz="1200" u="none" cap="none" strike="noStrike"/>
                    </a:p>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매매 실거래가격지수, 평균매매가격 데이터 병합</a:t>
                      </a:r>
                      <a:endParaRPr sz="1200" u="none" cap="none" strike="noStrike"/>
                    </a:p>
                  </a:txBody>
                  <a:tcPr marT="45725" marB="45725" marR="91450" marL="91450">
                    <a:solidFill>
                      <a:srgbClr val="FFFFFF"/>
                    </a:solidFill>
                  </a:tcPr>
                </a:tc>
              </a:tr>
            </a:tbl>
          </a:graphicData>
        </a:graphic>
      </p:graphicFrame>
      <p:pic>
        <p:nvPicPr>
          <p:cNvPr id="616" name="Google Shape;616;p41"/>
          <p:cNvPicPr preferRelativeResize="0"/>
          <p:nvPr/>
        </p:nvPicPr>
        <p:blipFill rotWithShape="1">
          <a:blip r:embed="rId4">
            <a:alphaModFix/>
          </a:blip>
          <a:srcRect b="0" l="0" r="0" t="0"/>
          <a:stretch/>
        </p:blipFill>
        <p:spPr>
          <a:xfrm>
            <a:off x="183289" y="1323672"/>
            <a:ext cx="7698428" cy="45284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24" name="Google Shape;624;p4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25" name="Google Shape;625;p42"/>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26" name="Google Shape;626;p4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27" name="Google Shape;627;p42"/>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61250">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서울 자치구별 부동산 평균/중위 전세가격</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FFFFFF"/>
                          </a:solidFill>
                        </a:rPr>
                        <a:t>서울 자치구별 부동산 평균/중위 전세가격 Top 10</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222425">
                <a:tc>
                  <a:txBody>
                    <a:bodyPr/>
                    <a:lstStyle/>
                    <a:p>
                      <a:pPr indent="-209550" lvl="0" marL="285750" marR="0" rtl="0" algn="l">
                        <a:lnSpc>
                          <a:spcPct val="150000"/>
                        </a:lnSpc>
                        <a:spcBef>
                          <a:spcPts val="0"/>
                        </a:spcBef>
                        <a:spcAft>
                          <a:spcPts val="0"/>
                        </a:spcAft>
                        <a:buClr>
                          <a:srgbClr val="000000"/>
                        </a:buClr>
                        <a:buSzPts val="1200"/>
                        <a:buFont typeface="Arial"/>
                        <a:buNone/>
                      </a:pPr>
                      <a:r>
                        <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09550" lvl="0" marL="285750" marR="0" rtl="0" algn="l">
                        <a:lnSpc>
                          <a:spcPct val="150000"/>
                        </a:lnSpc>
                        <a:spcBef>
                          <a:spcPts val="0"/>
                        </a:spcBef>
                        <a:spcAft>
                          <a:spcPts val="0"/>
                        </a:spcAft>
                        <a:buClr>
                          <a:srgbClr val="000000"/>
                        </a:buClr>
                        <a:buSzPts val="1200"/>
                        <a:buFont typeface="Arial"/>
                        <a:buNone/>
                      </a:pPr>
                      <a:r>
                        <a:t/>
                      </a:r>
                      <a:endParaRPr sz="1200" u="none" cap="none" strike="noStrike"/>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28" name="Google Shape;628;p42"/>
          <p:cNvPicPr preferRelativeResize="0"/>
          <p:nvPr/>
        </p:nvPicPr>
        <p:blipFill rotWithShape="1">
          <a:blip r:embed="rId4">
            <a:alphaModFix/>
          </a:blip>
          <a:srcRect b="0" l="0" r="0" t="4782"/>
          <a:stretch/>
        </p:blipFill>
        <p:spPr>
          <a:xfrm>
            <a:off x="209007" y="1323714"/>
            <a:ext cx="5643612" cy="3375676"/>
          </a:xfrm>
          <a:prstGeom prst="rect">
            <a:avLst/>
          </a:prstGeom>
          <a:noFill/>
          <a:ln>
            <a:noFill/>
          </a:ln>
        </p:spPr>
      </p:pic>
      <p:pic>
        <p:nvPicPr>
          <p:cNvPr id="629" name="Google Shape;629;p42"/>
          <p:cNvPicPr preferRelativeResize="0"/>
          <p:nvPr/>
        </p:nvPicPr>
        <p:blipFill rotWithShape="1">
          <a:blip r:embed="rId5">
            <a:alphaModFix/>
          </a:blip>
          <a:srcRect b="0" l="0" r="0" t="4961"/>
          <a:stretch/>
        </p:blipFill>
        <p:spPr>
          <a:xfrm>
            <a:off x="5852619" y="1954420"/>
            <a:ext cx="6026019" cy="2744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35" name="Google Shape;635;p43"/>
          <p:cNvGrpSpPr/>
          <p:nvPr/>
        </p:nvGrpSpPr>
        <p:grpSpPr>
          <a:xfrm>
            <a:off x="10027920" y="-3"/>
            <a:ext cx="2164081" cy="781115"/>
            <a:chOff x="9919316" y="4585314"/>
            <a:chExt cx="2272685" cy="1136343"/>
          </a:xfrm>
        </p:grpSpPr>
        <p:sp>
          <p:nvSpPr>
            <p:cNvPr id="636" name="Google Shape;636;p4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37" name="Google Shape;637;p4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38" name="Google Shape;638;p4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39" name="Google Shape;639;p43"/>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pic>
        <p:nvPicPr>
          <p:cNvPr id="640" name="Google Shape;640;p43"/>
          <p:cNvPicPr preferRelativeResize="0"/>
          <p:nvPr/>
        </p:nvPicPr>
        <p:blipFill rotWithShape="1">
          <a:blip r:embed="rId4">
            <a:alphaModFix/>
          </a:blip>
          <a:srcRect b="0" l="0" r="0" t="0"/>
          <a:stretch/>
        </p:blipFill>
        <p:spPr>
          <a:xfrm>
            <a:off x="157526" y="1323713"/>
            <a:ext cx="7549560" cy="5300521"/>
          </a:xfrm>
          <a:prstGeom prst="rect">
            <a:avLst/>
          </a:prstGeom>
          <a:noFill/>
          <a:ln>
            <a:noFill/>
          </a:ln>
        </p:spPr>
      </p:pic>
      <p:graphicFrame>
        <p:nvGraphicFramePr>
          <p:cNvPr id="641" name="Google Shape;641;p43"/>
          <p:cNvGraphicFramePr/>
          <p:nvPr/>
        </p:nvGraphicFramePr>
        <p:xfrm>
          <a:off x="7933508" y="1489166"/>
          <a:ext cx="3000000" cy="3000000"/>
        </p:xfrm>
        <a:graphic>
          <a:graphicData uri="http://schemas.openxmlformats.org/drawingml/2006/table">
            <a:tbl>
              <a:tblPr bandRow="1" firstRow="1">
                <a:noFill/>
                <a:tableStyleId>{D2FC2C19-1C3D-41A6-8858-C62702452ECB}</a:tableStyleId>
              </a:tblPr>
              <a:tblGrid>
                <a:gridCol w="3945900"/>
              </a:tblGrid>
              <a:tr h="322225">
                <a:tc>
                  <a:txBody>
                    <a:bodyPr/>
                    <a:lstStyle/>
                    <a:p>
                      <a:pPr indent="0" lvl="0" marL="0" marR="0" rtl="0" algn="ctr">
                        <a:lnSpc>
                          <a:spcPct val="100000"/>
                        </a:lnSpc>
                        <a:spcBef>
                          <a:spcPts val="0"/>
                        </a:spcBef>
                        <a:spcAft>
                          <a:spcPts val="0"/>
                        </a:spcAft>
                        <a:buNone/>
                      </a:pPr>
                      <a:r>
                        <a:rPr b="1" lang="ko-KR" sz="1400" u="none" cap="none" strike="noStrike">
                          <a:solidFill>
                            <a:schemeClr val="lt1"/>
                          </a:solidFill>
                        </a:rPr>
                        <a:t>상관관계 분석</a:t>
                      </a:r>
                      <a:endParaRPr/>
                    </a:p>
                  </a:txBody>
                  <a:tcPr marT="45725" marB="45725" marR="91450" marL="91450">
                    <a:solidFill>
                      <a:srgbClr val="1B328F"/>
                    </a:solidFill>
                  </a:tcPr>
                </a:tc>
              </a:tr>
              <a:tr h="3957875">
                <a:tc>
                  <a:txBody>
                    <a:bodyPr/>
                    <a:lstStyle/>
                    <a:p>
                      <a:pPr indent="-209550" lvl="0" marL="285750" marR="0" rtl="0" algn="l">
                        <a:lnSpc>
                          <a:spcPct val="150000"/>
                        </a:lnSpc>
                        <a:spcBef>
                          <a:spcPts val="0"/>
                        </a:spcBef>
                        <a:spcAft>
                          <a:spcPts val="0"/>
                        </a:spcAft>
                        <a:buClr>
                          <a:srgbClr val="000000"/>
                        </a:buClr>
                        <a:buSzPts val="1200"/>
                        <a:buFont typeface="Arial"/>
                        <a:buNone/>
                      </a:pPr>
                      <a:r>
                        <a:t/>
                      </a:r>
                      <a:endParaRPr sz="1200" u="none" cap="none" strike="noStrike"/>
                    </a:p>
                  </a:txBody>
                  <a:tcPr marT="45725" marB="45725" marR="91450" marL="91450">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49" name="Google Shape;649;p4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50" name="Google Shape;650;p44"/>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51" name="Google Shape;651;p4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52" name="Google Shape;652;p44"/>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61250">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층 Box Plot</a:t>
                      </a:r>
                      <a:endParaRPr sz="1400" u="none" cap="none" strike="noStrike">
                        <a:solidFill>
                          <a:srgbClr val="FFFF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FFFFFF"/>
                          </a:solidFill>
                        </a:rPr>
                        <a:t>건물연수 Box Plot</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222425">
                <a:tc>
                  <a:txBody>
                    <a:bodyPr/>
                    <a:lstStyle/>
                    <a:p>
                      <a:pPr indent="-304800" lvl="0" marL="457200" rtl="0" algn="l">
                        <a:lnSpc>
                          <a:spcPct val="150000"/>
                        </a:lnSpc>
                        <a:spcBef>
                          <a:spcPts val="0"/>
                        </a:spcBef>
                        <a:spcAft>
                          <a:spcPts val="0"/>
                        </a:spcAft>
                        <a:buSzPts val="1200"/>
                        <a:buChar char="●"/>
                      </a:pPr>
                      <a:r>
                        <a:rPr lang="ko-KR" sz="1200"/>
                        <a:t>층이 높아질수록 전세가격이 상승하는 것을 확인</a:t>
                      </a:r>
                      <a:endParaRPr sz="1200"/>
                    </a:p>
                    <a:p>
                      <a:pPr indent="-209550" lvl="0" marL="285750" marR="0" rtl="0" algn="l">
                        <a:lnSpc>
                          <a:spcPct val="150000"/>
                        </a:lnSpc>
                        <a:spcBef>
                          <a:spcPts val="0"/>
                        </a:spcBef>
                        <a:spcAft>
                          <a:spcPts val="0"/>
                        </a:spcAft>
                        <a:buClr>
                          <a:srgbClr val="000000"/>
                        </a:buClr>
                        <a:buSzPts val="1200"/>
                        <a:buFont typeface="Arial"/>
                        <a:buNone/>
                      </a:pPr>
                      <a:r>
                        <a:t/>
                      </a:r>
                      <a:endParaRPr sz="12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304800" lvl="0" marL="457200" rtl="0" algn="l">
                        <a:lnSpc>
                          <a:spcPct val="150000"/>
                        </a:lnSpc>
                        <a:spcBef>
                          <a:spcPts val="0"/>
                        </a:spcBef>
                        <a:spcAft>
                          <a:spcPts val="0"/>
                        </a:spcAft>
                        <a:buSzPts val="1200"/>
                        <a:buChar char="●"/>
                      </a:pPr>
                      <a:r>
                        <a:rPr lang="ko-KR" sz="1200"/>
                        <a:t>건물연수(계약년도-건축년도)가 적거나 높을 때 전세가격이 높은 것을 확인</a:t>
                      </a:r>
                      <a:endParaRPr sz="1200"/>
                    </a:p>
                    <a:p>
                      <a:pPr indent="-304800" lvl="0" marL="457200" rtl="0" algn="l">
                        <a:lnSpc>
                          <a:spcPct val="150000"/>
                        </a:lnSpc>
                        <a:spcBef>
                          <a:spcPts val="0"/>
                        </a:spcBef>
                        <a:spcAft>
                          <a:spcPts val="0"/>
                        </a:spcAft>
                        <a:buSzPts val="1200"/>
                        <a:buChar char="●"/>
                      </a:pPr>
                      <a:r>
                        <a:rPr lang="ko-KR" sz="1200"/>
                        <a:t>건물연수가 높을 때 전세가격이 높은 것은 재개발에 대한 기대효과라고 추측</a:t>
                      </a:r>
                      <a:endParaRPr sz="1200"/>
                    </a:p>
                    <a:p>
                      <a:pPr indent="-209550" lvl="0" marL="285750" marR="0" rtl="0" algn="l">
                        <a:lnSpc>
                          <a:spcPct val="15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53" name="Google Shape;653;p44"/>
          <p:cNvPicPr preferRelativeResize="0"/>
          <p:nvPr/>
        </p:nvPicPr>
        <p:blipFill rotWithShape="1">
          <a:blip r:embed="rId4">
            <a:alphaModFix/>
          </a:blip>
          <a:srcRect b="0" l="0" r="0" t="0"/>
          <a:stretch/>
        </p:blipFill>
        <p:spPr>
          <a:xfrm>
            <a:off x="93305" y="1237079"/>
            <a:ext cx="6002695" cy="3404590"/>
          </a:xfrm>
          <a:prstGeom prst="rect">
            <a:avLst/>
          </a:prstGeom>
          <a:noFill/>
          <a:ln>
            <a:noFill/>
          </a:ln>
        </p:spPr>
      </p:pic>
      <p:pic>
        <p:nvPicPr>
          <p:cNvPr id="654" name="Google Shape;654;p44"/>
          <p:cNvPicPr preferRelativeResize="0"/>
          <p:nvPr/>
        </p:nvPicPr>
        <p:blipFill rotWithShape="1">
          <a:blip r:embed="rId5">
            <a:alphaModFix/>
          </a:blip>
          <a:srcRect b="0" l="0" r="0" t="0"/>
          <a:stretch/>
        </p:blipFill>
        <p:spPr>
          <a:xfrm>
            <a:off x="6096001" y="1237078"/>
            <a:ext cx="6001921" cy="34045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60" name="Google Shape;660;p45"/>
          <p:cNvGrpSpPr/>
          <p:nvPr/>
        </p:nvGrpSpPr>
        <p:grpSpPr>
          <a:xfrm>
            <a:off x="10027920" y="-3"/>
            <a:ext cx="2164081" cy="781115"/>
            <a:chOff x="9919316" y="4585314"/>
            <a:chExt cx="2272685" cy="1136343"/>
          </a:xfrm>
        </p:grpSpPr>
        <p:sp>
          <p:nvSpPr>
            <p:cNvPr id="661" name="Google Shape;661;p4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62" name="Google Shape;662;p4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63" name="Google Shape;663;p45"/>
          <p:cNvSpPr txBox="1"/>
          <p:nvPr/>
        </p:nvSpPr>
        <p:spPr>
          <a:xfrm>
            <a:off x="93305" y="867747"/>
            <a:ext cx="168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EDA</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64" name="Google Shape;664;p4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65" name="Google Shape;665;p45"/>
          <p:cNvGraphicFramePr/>
          <p:nvPr/>
        </p:nvGraphicFramePr>
        <p:xfrm>
          <a:off x="313363" y="4902927"/>
          <a:ext cx="3000000" cy="3000000"/>
        </p:xfrm>
        <a:graphic>
          <a:graphicData uri="http://schemas.openxmlformats.org/drawingml/2006/table">
            <a:tbl>
              <a:tblPr bandRow="1" firstRow="1">
                <a:noFill/>
                <a:tableStyleId>{2B1135B3-D149-4B6D-9136-FE116253C429}</a:tableStyleId>
              </a:tblPr>
              <a:tblGrid>
                <a:gridCol w="5782625"/>
                <a:gridCol w="5782625"/>
              </a:tblGrid>
              <a:tr h="261250">
                <a:tc>
                  <a:txBody>
                    <a:bodyPr/>
                    <a:lstStyle/>
                    <a:p>
                      <a:pPr indent="0" lvl="0" marL="0" marR="0" rtl="0" algn="ctr">
                        <a:lnSpc>
                          <a:spcPct val="100000"/>
                        </a:lnSpc>
                        <a:spcBef>
                          <a:spcPts val="0"/>
                        </a:spcBef>
                        <a:spcAft>
                          <a:spcPts val="0"/>
                        </a:spcAft>
                        <a:buNone/>
                      </a:pPr>
                      <a:r>
                        <a:rPr lang="ko-KR" sz="1400" u="none" cap="none" strike="noStrike">
                          <a:solidFill>
                            <a:srgbClr val="FFFFFF"/>
                          </a:solidFill>
                        </a:rPr>
                        <a:t>임대면적 산점도</a:t>
                      </a:r>
                      <a:endParaRPr sz="1400" u="none" cap="none" strike="noStrike">
                        <a:solidFill>
                          <a:srgbClr val="FFFF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FFFFFF"/>
                          </a:solidFill>
                        </a:rPr>
                        <a:t>범죄율 산점도</a:t>
                      </a:r>
                      <a:endParaRPr sz="1400" u="none" cap="none" strike="noStrike">
                        <a:solidFill>
                          <a:srgbClr val="FFFFFF"/>
                        </a:solidFill>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B328F"/>
                    </a:solidFill>
                  </a:tcPr>
                </a:tc>
              </a:tr>
              <a:tr h="1222425">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임대면적이 넓을수록 전세가격이 상승하는 것을 확인</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50000"/>
                        </a:lnSpc>
                        <a:spcBef>
                          <a:spcPts val="0"/>
                        </a:spcBef>
                        <a:spcAft>
                          <a:spcPts val="0"/>
                        </a:spcAft>
                        <a:buClr>
                          <a:srgbClr val="000000"/>
                        </a:buClr>
                        <a:buSzPts val="1200"/>
                        <a:buFont typeface="Arial"/>
                        <a:buChar char="•"/>
                      </a:pPr>
                      <a:r>
                        <a:rPr lang="ko-KR" sz="1200" u="none" cap="none" strike="noStrike"/>
                        <a:t>일반적 통념과 달리 범죄율 높을수록 전세가격이 상승하는 것을 확인</a:t>
                      </a:r>
                      <a:endParaRPr/>
                    </a:p>
                  </a:txBody>
                  <a:tcPr marT="45725" marB="45725" marR="91450" marL="91450">
                    <a:lnL cap="flat" cmpd="sng" w="12700">
                      <a:solidFill>
                        <a:srgbClr val="1B328F"/>
                      </a:solidFill>
                      <a:prstDash val="solid"/>
                      <a:round/>
                      <a:headEnd len="sm" w="sm" type="none"/>
                      <a:tailEnd len="sm" w="sm" type="none"/>
                    </a:lnL>
                    <a:lnR cap="flat" cmpd="sng" w="12700">
                      <a:solidFill>
                        <a:srgbClr val="1B328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66" name="Google Shape;666;p45"/>
          <p:cNvPicPr preferRelativeResize="0"/>
          <p:nvPr/>
        </p:nvPicPr>
        <p:blipFill rotWithShape="1">
          <a:blip r:embed="rId4">
            <a:alphaModFix/>
          </a:blip>
          <a:srcRect b="0" l="0" r="0" t="0"/>
          <a:stretch/>
        </p:blipFill>
        <p:spPr>
          <a:xfrm>
            <a:off x="6095226" y="1234853"/>
            <a:ext cx="6002696" cy="3534591"/>
          </a:xfrm>
          <a:prstGeom prst="rect">
            <a:avLst/>
          </a:prstGeom>
          <a:noFill/>
          <a:ln>
            <a:noFill/>
          </a:ln>
        </p:spPr>
      </p:pic>
      <p:pic>
        <p:nvPicPr>
          <p:cNvPr id="667" name="Google Shape;667;p45"/>
          <p:cNvPicPr preferRelativeResize="0"/>
          <p:nvPr/>
        </p:nvPicPr>
        <p:blipFill rotWithShape="1">
          <a:blip r:embed="rId5">
            <a:alphaModFix/>
          </a:blip>
          <a:srcRect b="0" l="0" r="0" t="0"/>
          <a:stretch/>
        </p:blipFill>
        <p:spPr>
          <a:xfrm>
            <a:off x="93305" y="1249926"/>
            <a:ext cx="6001921" cy="35195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73" name="Google Shape;673;p46"/>
          <p:cNvGrpSpPr/>
          <p:nvPr/>
        </p:nvGrpSpPr>
        <p:grpSpPr>
          <a:xfrm>
            <a:off x="10027920" y="-3"/>
            <a:ext cx="2164081" cy="781115"/>
            <a:chOff x="9919316" y="4585314"/>
            <a:chExt cx="2272685" cy="1136343"/>
          </a:xfrm>
        </p:grpSpPr>
        <p:sp>
          <p:nvSpPr>
            <p:cNvPr id="674" name="Google Shape;674;p4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75" name="Google Shape;675;p4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76" name="Google Shape;676;p46"/>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77" name="Google Shape;677;p4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678" name="Google Shape;678;p46"/>
          <p:cNvGraphicFramePr/>
          <p:nvPr/>
        </p:nvGraphicFramePr>
        <p:xfrm>
          <a:off x="301688" y="1674310"/>
          <a:ext cx="3000000" cy="3000000"/>
        </p:xfrm>
        <a:graphic>
          <a:graphicData uri="http://schemas.openxmlformats.org/drawingml/2006/table">
            <a:tbl>
              <a:tblPr bandRow="1" firstRow="1">
                <a:noFill/>
                <a:tableStyleId>{244B2A3F-C0E9-42BE-BDF4-99333C8A7DFE}</a:tableStyleId>
              </a:tblPr>
              <a:tblGrid>
                <a:gridCol w="2897150"/>
                <a:gridCol w="2897150"/>
                <a:gridCol w="2897150"/>
                <a:gridCol w="2897150"/>
              </a:tblGrid>
              <a:tr h="370850">
                <a:tc>
                  <a:txBody>
                    <a:bodyPr/>
                    <a:lstStyle/>
                    <a:p>
                      <a:pPr indent="0" lvl="0" marL="0" marR="0" rtl="0" algn="l">
                        <a:lnSpc>
                          <a:spcPct val="100000"/>
                        </a:lnSpc>
                        <a:spcBef>
                          <a:spcPts val="0"/>
                        </a:spcBef>
                        <a:spcAft>
                          <a:spcPts val="0"/>
                        </a:spcAft>
                        <a:buNone/>
                      </a:pPr>
                      <a:r>
                        <a:rPr lang="ko-KR" sz="1400" u="none" cap="none" strike="noStrike"/>
                        <a:t>변수명(영어)</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변수명(한글)</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변수명(영어)</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변수명(한글)</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Building_Age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건물연수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Sell_Price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매매가격</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JS_BA</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임대면적</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Crime_Rates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범죄율</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Population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구별 인구수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IR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기준금리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UR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실업률</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YearMonth</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년월</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LC_index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선행종합지수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Shortest_Distance_to_Subway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지하철까지의 최소거리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CA_index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동행종합지수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Shortest_Distance_to_School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(초, 중, 고등)학교까지의 최소거리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TC_index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후행종합지수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Shortest_Distance_to_Univ</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대학교까지의 최소거리</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SDT_index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전세수급동향</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Building_Use_encoded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인코딩된 건물용도</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HSP_index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공동주택 매매 실거래가격지수</a:t>
                      </a:r>
                      <a:endParaRPr/>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Region_Name_encoded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인코딩된 자치구명</a:t>
                      </a:r>
                      <a:endParaRPr/>
                    </a:p>
                  </a:txBody>
                  <a:tcPr marT="45725" marB="45725" marR="91450" marL="91450"/>
                </a:tc>
              </a:tr>
            </a:tbl>
          </a:graphicData>
        </a:graphic>
      </p:graphicFrame>
      <p:sp>
        <p:nvSpPr>
          <p:cNvPr id="679" name="Google Shape;679;p46"/>
          <p:cNvSpPr txBox="1"/>
          <p:nvPr/>
        </p:nvSpPr>
        <p:spPr>
          <a:xfrm>
            <a:off x="4898572" y="1237038"/>
            <a:ext cx="9013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독립변수</a:t>
            </a:r>
            <a:endParaRPr/>
          </a:p>
        </p:txBody>
      </p:sp>
      <p:sp>
        <p:nvSpPr>
          <p:cNvPr id="680" name="Google Shape;680;p46"/>
          <p:cNvSpPr txBox="1"/>
          <p:nvPr/>
        </p:nvSpPr>
        <p:spPr>
          <a:xfrm>
            <a:off x="4898570" y="5532895"/>
            <a:ext cx="23326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종속변수</a:t>
            </a:r>
            <a:endParaRPr/>
          </a:p>
        </p:txBody>
      </p:sp>
      <p:graphicFrame>
        <p:nvGraphicFramePr>
          <p:cNvPr id="681" name="Google Shape;681;p46"/>
          <p:cNvGraphicFramePr/>
          <p:nvPr/>
        </p:nvGraphicFramePr>
        <p:xfrm>
          <a:off x="2485052" y="5905068"/>
          <a:ext cx="3000000" cy="3000000"/>
        </p:xfrm>
        <a:graphic>
          <a:graphicData uri="http://schemas.openxmlformats.org/drawingml/2006/table">
            <a:tbl>
              <a:tblPr bandRow="1" firstRow="1">
                <a:noFill/>
                <a:tableStyleId>{244B2A3F-C0E9-42BE-BDF4-99333C8A7DFE}</a:tableStyleId>
              </a:tblPr>
              <a:tblGrid>
                <a:gridCol w="2897150"/>
                <a:gridCol w="2897150"/>
              </a:tblGrid>
              <a:tr h="370850">
                <a:tc>
                  <a:txBody>
                    <a:bodyPr/>
                    <a:lstStyle/>
                    <a:p>
                      <a:pPr indent="0" lvl="0" marL="0" marR="0" rtl="0" algn="l">
                        <a:lnSpc>
                          <a:spcPct val="100000"/>
                        </a:lnSpc>
                        <a:spcBef>
                          <a:spcPts val="0"/>
                        </a:spcBef>
                        <a:spcAft>
                          <a:spcPts val="0"/>
                        </a:spcAft>
                        <a:buNone/>
                      </a:pPr>
                      <a:r>
                        <a:rPr lang="ko-KR" sz="1400" u="none" cap="none" strike="noStrike"/>
                        <a:t>변수명(영어)</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변수명(한글)</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400" u="none" cap="none" strike="noStrike"/>
                        <a:t>JS_Price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400" u="none" cap="none" strike="noStrike"/>
                        <a:t>전세 가격</a:t>
                      </a:r>
                      <a:endParaRPr sz="1400" u="none" cap="none" strike="noStrike"/>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687" name="Google Shape;687;p47"/>
          <p:cNvGrpSpPr/>
          <p:nvPr/>
        </p:nvGrpSpPr>
        <p:grpSpPr>
          <a:xfrm>
            <a:off x="10027920" y="-3"/>
            <a:ext cx="2164081" cy="781115"/>
            <a:chOff x="9919316" y="4585314"/>
            <a:chExt cx="2272685" cy="1136343"/>
          </a:xfrm>
        </p:grpSpPr>
        <p:sp>
          <p:nvSpPr>
            <p:cNvPr id="688" name="Google Shape;688;p4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689" name="Google Shape;689;p4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690" name="Google Shape;690;p47"/>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691" name="Google Shape;691;p4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692" name="Google Shape;692;p47"/>
          <p:cNvSpPr/>
          <p:nvPr/>
        </p:nvSpPr>
        <p:spPr>
          <a:xfrm>
            <a:off x="4749281" y="1120676"/>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Feature Ranking</a:t>
            </a:r>
            <a:endParaRPr b="0" i="0" sz="1400" u="none" cap="none" strike="noStrike">
              <a:solidFill>
                <a:schemeClr val="lt1"/>
              </a:solidFill>
              <a:latin typeface="Arial"/>
              <a:ea typeface="Arial"/>
              <a:cs typeface="Arial"/>
              <a:sym typeface="Arial"/>
            </a:endParaRPr>
          </a:p>
        </p:txBody>
      </p:sp>
      <p:sp>
        <p:nvSpPr>
          <p:cNvPr id="693" name="Google Shape;693;p47"/>
          <p:cNvSpPr/>
          <p:nvPr/>
        </p:nvSpPr>
        <p:spPr>
          <a:xfrm>
            <a:off x="357673" y="2335768"/>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SHAP with XGBoost</a:t>
            </a:r>
            <a:endParaRPr b="0" i="0" sz="1400" u="none" cap="none" strike="noStrike">
              <a:solidFill>
                <a:schemeClr val="lt1"/>
              </a:solidFill>
              <a:latin typeface="Arial"/>
              <a:ea typeface="Arial"/>
              <a:cs typeface="Arial"/>
              <a:sym typeface="Arial"/>
            </a:endParaRPr>
          </a:p>
        </p:txBody>
      </p:sp>
      <p:sp>
        <p:nvSpPr>
          <p:cNvPr id="694" name="Google Shape;694;p47"/>
          <p:cNvSpPr/>
          <p:nvPr/>
        </p:nvSpPr>
        <p:spPr>
          <a:xfrm>
            <a:off x="357673" y="5380656"/>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Random Forest</a:t>
            </a:r>
            <a:endParaRPr b="0" i="0" sz="1400" u="none" cap="none" strike="noStrike">
              <a:solidFill>
                <a:schemeClr val="lt1"/>
              </a:solidFill>
              <a:latin typeface="Arial"/>
              <a:ea typeface="Arial"/>
              <a:cs typeface="Arial"/>
              <a:sym typeface="Arial"/>
            </a:endParaRPr>
          </a:p>
        </p:txBody>
      </p:sp>
      <p:sp>
        <p:nvSpPr>
          <p:cNvPr id="695" name="Google Shape;695;p47"/>
          <p:cNvSpPr/>
          <p:nvPr/>
        </p:nvSpPr>
        <p:spPr>
          <a:xfrm>
            <a:off x="357673" y="4365694"/>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Mutual Information</a:t>
            </a:r>
            <a:endParaRPr b="0" i="0" sz="1400" u="none" cap="none" strike="noStrike">
              <a:solidFill>
                <a:schemeClr val="lt1"/>
              </a:solidFill>
              <a:latin typeface="Arial"/>
              <a:ea typeface="Arial"/>
              <a:cs typeface="Arial"/>
              <a:sym typeface="Arial"/>
            </a:endParaRPr>
          </a:p>
        </p:txBody>
      </p:sp>
      <p:sp>
        <p:nvSpPr>
          <p:cNvPr id="696" name="Google Shape;696;p47"/>
          <p:cNvSpPr/>
          <p:nvPr/>
        </p:nvSpPr>
        <p:spPr>
          <a:xfrm>
            <a:off x="357673" y="3350731"/>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Permutation Importacne</a:t>
            </a:r>
            <a:endParaRPr b="0" i="0" sz="1400" u="none" cap="none" strike="noStrike">
              <a:solidFill>
                <a:schemeClr val="lt1"/>
              </a:solidFill>
              <a:latin typeface="Arial"/>
              <a:ea typeface="Arial"/>
              <a:cs typeface="Arial"/>
              <a:sym typeface="Arial"/>
            </a:endParaRPr>
          </a:p>
        </p:txBody>
      </p:sp>
      <p:sp>
        <p:nvSpPr>
          <p:cNvPr id="697" name="Google Shape;697;p47"/>
          <p:cNvSpPr/>
          <p:nvPr/>
        </p:nvSpPr>
        <p:spPr>
          <a:xfrm>
            <a:off x="5720599" y="3725514"/>
            <a:ext cx="2015412" cy="2011810"/>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각 피처 중요도에 가중치 0.25 부여하고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종합 피처 중요도 계산 모델을 만들고 이를 활용하여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피처 중요도 계산</a:t>
            </a:r>
            <a:endParaRPr/>
          </a:p>
        </p:txBody>
      </p:sp>
      <p:sp>
        <p:nvSpPr>
          <p:cNvPr id="698" name="Google Shape;698;p47"/>
          <p:cNvSpPr/>
          <p:nvPr/>
        </p:nvSpPr>
        <p:spPr>
          <a:xfrm>
            <a:off x="177282" y="1783150"/>
            <a:ext cx="2388636" cy="4459030"/>
          </a:xfrm>
          <a:prstGeom prst="roundRect">
            <a:avLst>
              <a:gd fmla="val 16667" name="adj"/>
            </a:avLst>
          </a:prstGeom>
          <a:no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9" name="Google Shape;699;p47"/>
          <p:cNvSpPr txBox="1"/>
          <p:nvPr/>
        </p:nvSpPr>
        <p:spPr>
          <a:xfrm>
            <a:off x="438539" y="1931437"/>
            <a:ext cx="19345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모델 학습</a:t>
            </a:r>
            <a:endParaRPr/>
          </a:p>
        </p:txBody>
      </p:sp>
      <p:sp>
        <p:nvSpPr>
          <p:cNvPr id="700" name="Google Shape;700;p47"/>
          <p:cNvSpPr/>
          <p:nvPr/>
        </p:nvSpPr>
        <p:spPr>
          <a:xfrm>
            <a:off x="3034702" y="3816221"/>
            <a:ext cx="2015412" cy="2174031"/>
          </a:xfrm>
          <a:prstGeom prst="roundRect">
            <a:avLst>
              <a:gd fmla="val 16667" name="adj"/>
            </a:avLst>
          </a:prstGeom>
          <a:no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1" name="Google Shape;701;p47"/>
          <p:cNvSpPr/>
          <p:nvPr/>
        </p:nvSpPr>
        <p:spPr>
          <a:xfrm>
            <a:off x="3048778" y="3754539"/>
            <a:ext cx="2015412" cy="66247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각 피처 중요도 정규화</a:t>
            </a:r>
            <a:endParaRPr/>
          </a:p>
        </p:txBody>
      </p:sp>
      <p:sp>
        <p:nvSpPr>
          <p:cNvPr id="702" name="Google Shape;702;p47"/>
          <p:cNvSpPr txBox="1"/>
          <p:nvPr/>
        </p:nvSpPr>
        <p:spPr>
          <a:xfrm>
            <a:off x="3200400" y="4599992"/>
            <a:ext cx="15488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Min-max scaling 사용</a:t>
            </a:r>
            <a:endParaRPr/>
          </a:p>
        </p:txBody>
      </p:sp>
      <p:pic>
        <p:nvPicPr>
          <p:cNvPr descr="텍스트, 스크린샷, 메뉴, 폰트이(가) 표시된 사진&#10;&#10;자동 생성된 설명" id="703" name="Google Shape;703;p47"/>
          <p:cNvPicPr preferRelativeResize="0"/>
          <p:nvPr/>
        </p:nvPicPr>
        <p:blipFill rotWithShape="1">
          <a:blip r:embed="rId4">
            <a:alphaModFix/>
          </a:blip>
          <a:srcRect b="0" l="0" r="0" t="0"/>
          <a:stretch/>
        </p:blipFill>
        <p:spPr>
          <a:xfrm>
            <a:off x="8403774" y="1047084"/>
            <a:ext cx="3566160" cy="5356860"/>
          </a:xfrm>
          <a:prstGeom prst="rect">
            <a:avLst/>
          </a:prstGeom>
          <a:noFill/>
          <a:ln>
            <a:noFill/>
          </a:ln>
        </p:spPr>
      </p:pic>
      <p:sp>
        <p:nvSpPr>
          <p:cNvPr id="704" name="Google Shape;704;p47"/>
          <p:cNvSpPr/>
          <p:nvPr/>
        </p:nvSpPr>
        <p:spPr>
          <a:xfrm>
            <a:off x="8403774" y="4365694"/>
            <a:ext cx="3566160" cy="20118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3"/>
          <p:cNvGrpSpPr/>
          <p:nvPr/>
        </p:nvGrpSpPr>
        <p:grpSpPr>
          <a:xfrm>
            <a:off x="812531" y="1515100"/>
            <a:ext cx="2480096" cy="2070613"/>
            <a:chOff x="645658" y="2233385"/>
            <a:chExt cx="3218495" cy="3389210"/>
          </a:xfrm>
        </p:grpSpPr>
        <p:sp>
          <p:nvSpPr>
            <p:cNvPr id="135" name="Google Shape;13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김주성(팀장)</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통계 분석, 머신러닝</a:t>
              </a:r>
              <a:endParaRPr b="0" i="0" sz="1000" u="none" cap="none" strike="noStrike">
                <a:solidFill>
                  <a:srgbClr val="FFFFFF"/>
                </a:solidFill>
                <a:latin typeface="Malgun Gothic"/>
                <a:ea typeface="Malgun Gothic"/>
                <a:cs typeface="Malgun Gothic"/>
                <a:sym typeface="Malgun Gothic"/>
              </a:endParaRPr>
            </a:p>
          </p:txBody>
        </p:sp>
        <p:sp>
          <p:nvSpPr>
            <p:cNvPr id="136" name="Google Shape;13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37" name="Google Shape;13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38" name="Google Shape;13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sp>
        <p:nvSpPr>
          <p:cNvPr id="139" name="Google Shape;139;p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40" name="Google Shape;140;p3"/>
          <p:cNvGrpSpPr/>
          <p:nvPr/>
        </p:nvGrpSpPr>
        <p:grpSpPr>
          <a:xfrm>
            <a:off x="10027920" y="-3"/>
            <a:ext cx="2164081" cy="781115"/>
            <a:chOff x="9919316" y="4585314"/>
            <a:chExt cx="2272685" cy="1136343"/>
          </a:xfrm>
        </p:grpSpPr>
        <p:sp>
          <p:nvSpPr>
            <p:cNvPr id="141" name="Google Shape;141;p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42" name="Google Shape;142;p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43" name="Google Shape;143;p3"/>
          <p:cNvSpPr txBox="1"/>
          <p:nvPr/>
        </p:nvSpPr>
        <p:spPr>
          <a:xfrm>
            <a:off x="93306" y="867747"/>
            <a:ext cx="37474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조직 (구성원 및 역할)</a:t>
            </a:r>
            <a:endParaRPr b="1" i="0" sz="1800" u="none" cap="none" strike="noStrike">
              <a:solidFill>
                <a:schemeClr val="dk1"/>
              </a:solidFill>
              <a:latin typeface="Malgun Gothic"/>
              <a:ea typeface="Malgun Gothic"/>
              <a:cs typeface="Malgun Gothic"/>
              <a:sym typeface="Malgun Gothic"/>
            </a:endParaRPr>
          </a:p>
        </p:txBody>
      </p:sp>
      <p:grpSp>
        <p:nvGrpSpPr>
          <p:cNvPr id="144" name="Google Shape;144;p3"/>
          <p:cNvGrpSpPr/>
          <p:nvPr/>
        </p:nvGrpSpPr>
        <p:grpSpPr>
          <a:xfrm>
            <a:off x="4855952" y="1515100"/>
            <a:ext cx="2480096" cy="2070613"/>
            <a:chOff x="645658" y="2233385"/>
            <a:chExt cx="3218495" cy="3389210"/>
          </a:xfrm>
        </p:grpSpPr>
        <p:sp>
          <p:nvSpPr>
            <p:cNvPr id="145" name="Google Shape;14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이길연</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EDA, 통계 분석</a:t>
              </a:r>
              <a:endParaRPr b="0" i="0" sz="1000" u="none" cap="none" strike="noStrike">
                <a:solidFill>
                  <a:srgbClr val="FFFFFF"/>
                </a:solidFill>
                <a:latin typeface="Malgun Gothic"/>
                <a:ea typeface="Malgun Gothic"/>
                <a:cs typeface="Malgun Gothic"/>
                <a:sym typeface="Malgun Gothic"/>
              </a:endParaRPr>
            </a:p>
          </p:txBody>
        </p:sp>
        <p:sp>
          <p:nvSpPr>
            <p:cNvPr id="146" name="Google Shape;14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47" name="Google Shape;14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48" name="Google Shape;14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49" name="Google Shape;149;p3"/>
          <p:cNvGrpSpPr/>
          <p:nvPr/>
        </p:nvGrpSpPr>
        <p:grpSpPr>
          <a:xfrm>
            <a:off x="8899373" y="1515100"/>
            <a:ext cx="2480096" cy="2070613"/>
            <a:chOff x="645658" y="2233385"/>
            <a:chExt cx="3218495" cy="3389210"/>
          </a:xfrm>
        </p:grpSpPr>
        <p:sp>
          <p:nvSpPr>
            <p:cNvPr id="150" name="Google Shape;150;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최동원</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머신러닝</a:t>
              </a:r>
              <a:endParaRPr b="0" i="0" sz="1000" u="none" cap="none" strike="noStrike">
                <a:solidFill>
                  <a:srgbClr val="FFFFFF"/>
                </a:solidFill>
                <a:latin typeface="Malgun Gothic"/>
                <a:ea typeface="Malgun Gothic"/>
                <a:cs typeface="Malgun Gothic"/>
                <a:sym typeface="Malgun Gothic"/>
              </a:endParaRPr>
            </a:p>
          </p:txBody>
        </p:sp>
        <p:sp>
          <p:nvSpPr>
            <p:cNvPr id="151" name="Google Shape;151;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2" name="Google Shape;152;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3" name="Google Shape;153;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54" name="Google Shape;154;p3"/>
          <p:cNvGrpSpPr/>
          <p:nvPr/>
        </p:nvGrpSpPr>
        <p:grpSpPr>
          <a:xfrm>
            <a:off x="794534" y="4214757"/>
            <a:ext cx="2480096" cy="2070613"/>
            <a:chOff x="645658" y="2233385"/>
            <a:chExt cx="3218495" cy="3389210"/>
          </a:xfrm>
        </p:grpSpPr>
        <p:sp>
          <p:nvSpPr>
            <p:cNvPr id="155" name="Google Shape;15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최선재</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시각화, 웹연동</a:t>
              </a:r>
              <a:endParaRPr b="0" i="0" sz="1000" u="none" cap="none" strike="noStrike">
                <a:solidFill>
                  <a:srgbClr val="FFFFFF"/>
                </a:solidFill>
                <a:latin typeface="Malgun Gothic"/>
                <a:ea typeface="Malgun Gothic"/>
                <a:cs typeface="Malgun Gothic"/>
                <a:sym typeface="Malgun Gothic"/>
              </a:endParaRPr>
            </a:p>
          </p:txBody>
        </p:sp>
        <p:sp>
          <p:nvSpPr>
            <p:cNvPr id="156" name="Google Shape;15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7" name="Google Shape;15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58" name="Google Shape;15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59" name="Google Shape;159;p3"/>
          <p:cNvGrpSpPr/>
          <p:nvPr/>
        </p:nvGrpSpPr>
        <p:grpSpPr>
          <a:xfrm>
            <a:off x="4837955" y="4214757"/>
            <a:ext cx="2480096" cy="2070613"/>
            <a:chOff x="645658" y="2233385"/>
            <a:chExt cx="3218495" cy="3389210"/>
          </a:xfrm>
        </p:grpSpPr>
        <p:sp>
          <p:nvSpPr>
            <p:cNvPr id="160" name="Google Shape;160;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최연우</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EDA, 시각화</a:t>
              </a:r>
              <a:endParaRPr b="0" i="0" sz="1000" u="none" cap="none" strike="noStrike">
                <a:solidFill>
                  <a:srgbClr val="FFFFFF"/>
                </a:solidFill>
                <a:latin typeface="Malgun Gothic"/>
                <a:ea typeface="Malgun Gothic"/>
                <a:cs typeface="Malgun Gothic"/>
                <a:sym typeface="Malgun Gothic"/>
              </a:endParaRPr>
            </a:p>
          </p:txBody>
        </p:sp>
        <p:sp>
          <p:nvSpPr>
            <p:cNvPr id="161" name="Google Shape;161;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2" name="Google Shape;162;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3" name="Google Shape;163;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grpSp>
        <p:nvGrpSpPr>
          <p:cNvPr id="164" name="Google Shape;164;p3"/>
          <p:cNvGrpSpPr/>
          <p:nvPr/>
        </p:nvGrpSpPr>
        <p:grpSpPr>
          <a:xfrm>
            <a:off x="8881376" y="4214757"/>
            <a:ext cx="2480096" cy="2070613"/>
            <a:chOff x="645658" y="2233385"/>
            <a:chExt cx="3218495" cy="3389210"/>
          </a:xfrm>
        </p:grpSpPr>
        <p:sp>
          <p:nvSpPr>
            <p:cNvPr id="165" name="Google Shape;165;p3"/>
            <p:cNvSpPr/>
            <p:nvPr/>
          </p:nvSpPr>
          <p:spPr>
            <a:xfrm>
              <a:off x="645658" y="3576383"/>
              <a:ext cx="3218495" cy="2046212"/>
            </a:xfrm>
            <a:prstGeom prst="rect">
              <a:avLst/>
            </a:prstGeom>
            <a:solidFill>
              <a:srgbClr val="1B328F"/>
            </a:solidFill>
            <a:ln cap="flat" cmpd="sng" w="19050">
              <a:solidFill>
                <a:srgbClr val="214867"/>
              </a:solidFill>
              <a:prstDash val="solid"/>
              <a:miter lim="800000"/>
              <a:headEnd len="sm" w="sm" type="none"/>
              <a:tailEnd len="sm" w="sm" type="none"/>
            </a:ln>
          </p:spPr>
          <p:txBody>
            <a:bodyPr anchorCtr="0" anchor="b" bIns="2520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황신엽</a:t>
              </a:r>
              <a:endParaRPr b="1" i="0" sz="14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000"/>
                <a:buFont typeface="Arial"/>
                <a:buNone/>
              </a:pPr>
              <a:r>
                <a:rPr b="0" i="0" lang="ko-KR" sz="1000" u="none" cap="none" strike="noStrike">
                  <a:solidFill>
                    <a:srgbClr val="FFFFFF"/>
                  </a:solidFill>
                  <a:latin typeface="Malgun Gothic"/>
                  <a:ea typeface="Malgun Gothic"/>
                  <a:cs typeface="Malgun Gothic"/>
                  <a:sym typeface="Malgun Gothic"/>
                </a:rPr>
                <a:t>데이터 전처리, EDA</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645658" y="2253263"/>
              <a:ext cx="3218495" cy="2046212"/>
            </a:xfrm>
            <a:prstGeom prst="snip2DiagRect">
              <a:avLst>
                <a:gd fmla="val 0" name="adj1"/>
                <a:gd fmla="val 35417" name="adj2"/>
              </a:avLst>
            </a:prstGeom>
            <a:solidFill>
              <a:schemeClr val="lt1"/>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7" name="Google Shape;167;p3"/>
            <p:cNvSpPr/>
            <p:nvPr/>
          </p:nvSpPr>
          <p:spPr>
            <a:xfrm rot="10800000">
              <a:off x="3124308" y="2253263"/>
              <a:ext cx="739844" cy="739844"/>
            </a:xfrm>
            <a:prstGeom prst="rtTriangle">
              <a:avLst/>
            </a:prstGeom>
            <a:solidFill>
              <a:srgbClr val="00B0F0"/>
            </a:solidFill>
            <a:ln cap="flat" cmpd="sng" w="1905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68" name="Google Shape;168;p3"/>
            <p:cNvSpPr/>
            <p:nvPr/>
          </p:nvSpPr>
          <p:spPr>
            <a:xfrm>
              <a:off x="3494229" y="2233385"/>
              <a:ext cx="346569" cy="7435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FFFFFF"/>
                </a:solidFill>
                <a:latin typeface="Malgun Gothic"/>
                <a:ea typeface="Malgun Gothic"/>
                <a:cs typeface="Malgun Gothic"/>
                <a:sym typeface="Malgun Gothic"/>
              </a:endParaRPr>
            </a:p>
          </p:txBody>
        </p:sp>
      </p:grpSp>
      <p:pic>
        <p:nvPicPr>
          <p:cNvPr descr="실루엣, 예술이(가) 표시된 사진&#10;&#10;중간 신뢰도로 자동 생성된 설명" id="169" name="Google Shape;169;p3"/>
          <p:cNvPicPr preferRelativeResize="0"/>
          <p:nvPr/>
        </p:nvPicPr>
        <p:blipFill rotWithShape="1">
          <a:blip r:embed="rId3">
            <a:alphaModFix/>
          </a:blip>
          <a:srcRect b="0" l="0" r="0" t="0"/>
          <a:stretch/>
        </p:blipFill>
        <p:spPr>
          <a:xfrm>
            <a:off x="1444247" y="1498475"/>
            <a:ext cx="1248704" cy="1307655"/>
          </a:xfrm>
          <a:prstGeom prst="rect">
            <a:avLst/>
          </a:prstGeom>
          <a:noFill/>
          <a:ln>
            <a:noFill/>
          </a:ln>
        </p:spPr>
      </p:pic>
      <p:pic>
        <p:nvPicPr>
          <p:cNvPr descr="실루엣, 예술이(가) 표시된 사진&#10;&#10;중간 신뢰도로 자동 생성된 설명" id="170" name="Google Shape;170;p3"/>
          <p:cNvPicPr preferRelativeResize="0"/>
          <p:nvPr/>
        </p:nvPicPr>
        <p:blipFill rotWithShape="1">
          <a:blip r:embed="rId3">
            <a:alphaModFix/>
          </a:blip>
          <a:srcRect b="0" l="0" r="0" t="0"/>
          <a:stretch/>
        </p:blipFill>
        <p:spPr>
          <a:xfrm>
            <a:off x="5523125" y="1498475"/>
            <a:ext cx="1248704" cy="1307655"/>
          </a:xfrm>
          <a:prstGeom prst="rect">
            <a:avLst/>
          </a:prstGeom>
          <a:noFill/>
          <a:ln>
            <a:noFill/>
          </a:ln>
        </p:spPr>
      </p:pic>
      <p:pic>
        <p:nvPicPr>
          <p:cNvPr descr="실루엣, 예술이(가) 표시된 사진&#10;&#10;중간 신뢰도로 자동 생성된 설명" id="171" name="Google Shape;171;p3"/>
          <p:cNvPicPr preferRelativeResize="0"/>
          <p:nvPr/>
        </p:nvPicPr>
        <p:blipFill rotWithShape="1">
          <a:blip r:embed="rId3">
            <a:alphaModFix/>
          </a:blip>
          <a:srcRect b="0" l="0" r="0" t="0"/>
          <a:stretch/>
        </p:blipFill>
        <p:spPr>
          <a:xfrm>
            <a:off x="9602003" y="1469707"/>
            <a:ext cx="1248704" cy="1307655"/>
          </a:xfrm>
          <a:prstGeom prst="rect">
            <a:avLst/>
          </a:prstGeom>
          <a:noFill/>
          <a:ln>
            <a:noFill/>
          </a:ln>
        </p:spPr>
      </p:pic>
      <p:pic>
        <p:nvPicPr>
          <p:cNvPr descr="실루엣, 예술이(가) 표시된 사진&#10;&#10;중간 신뢰도로 자동 생성된 설명" id="172" name="Google Shape;172;p3"/>
          <p:cNvPicPr preferRelativeResize="0"/>
          <p:nvPr/>
        </p:nvPicPr>
        <p:blipFill rotWithShape="1">
          <a:blip r:embed="rId3">
            <a:alphaModFix/>
          </a:blip>
          <a:srcRect b="0" l="0" r="0" t="0"/>
          <a:stretch/>
        </p:blipFill>
        <p:spPr>
          <a:xfrm>
            <a:off x="1410230" y="4189001"/>
            <a:ext cx="1248704" cy="1307655"/>
          </a:xfrm>
          <a:prstGeom prst="rect">
            <a:avLst/>
          </a:prstGeom>
          <a:noFill/>
          <a:ln>
            <a:noFill/>
          </a:ln>
        </p:spPr>
      </p:pic>
      <p:pic>
        <p:nvPicPr>
          <p:cNvPr descr="실루엣, 예술이(가) 표시된 사진&#10;&#10;중간 신뢰도로 자동 생성된 설명" id="173" name="Google Shape;173;p3"/>
          <p:cNvPicPr preferRelativeResize="0"/>
          <p:nvPr/>
        </p:nvPicPr>
        <p:blipFill rotWithShape="1">
          <a:blip r:embed="rId3">
            <a:alphaModFix/>
          </a:blip>
          <a:srcRect b="0" l="0" r="0" t="0"/>
          <a:stretch/>
        </p:blipFill>
        <p:spPr>
          <a:xfrm>
            <a:off x="9602003" y="4189000"/>
            <a:ext cx="1248704" cy="1307655"/>
          </a:xfrm>
          <a:prstGeom prst="rect">
            <a:avLst/>
          </a:prstGeom>
          <a:noFill/>
          <a:ln>
            <a:noFill/>
          </a:ln>
        </p:spPr>
      </p:pic>
      <p:pic>
        <p:nvPicPr>
          <p:cNvPr descr="클립아트, 그래픽, 상징, 디자인이(가) 표시된 사진&#10;&#10;자동 생성된 설명" id="174" name="Google Shape;174;p3"/>
          <p:cNvPicPr preferRelativeResize="0"/>
          <p:nvPr/>
        </p:nvPicPr>
        <p:blipFill rotWithShape="1">
          <a:blip r:embed="rId4">
            <a:alphaModFix/>
          </a:blip>
          <a:srcRect b="0" l="0" r="0" t="0"/>
          <a:stretch/>
        </p:blipFill>
        <p:spPr>
          <a:xfrm>
            <a:off x="5558581" y="4300396"/>
            <a:ext cx="1249200" cy="1192651"/>
          </a:xfrm>
          <a:prstGeom prst="rect">
            <a:avLst/>
          </a:prstGeom>
          <a:noFill/>
          <a:ln>
            <a:noFill/>
          </a:ln>
        </p:spPr>
      </p:pic>
      <p:pic>
        <p:nvPicPr>
          <p:cNvPr descr="어둠, 달, 블랙이(가) 표시된 사진&#10;&#10;자동 생성된 설명" id="175" name="Google Shape;175;p3"/>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710" name="Google Shape;710;p48"/>
          <p:cNvGrpSpPr/>
          <p:nvPr/>
        </p:nvGrpSpPr>
        <p:grpSpPr>
          <a:xfrm>
            <a:off x="10027920" y="-3"/>
            <a:ext cx="2164081" cy="781115"/>
            <a:chOff x="9919316" y="4585314"/>
            <a:chExt cx="2272685" cy="1136343"/>
          </a:xfrm>
        </p:grpSpPr>
        <p:sp>
          <p:nvSpPr>
            <p:cNvPr id="711" name="Google Shape;711;p48"/>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712" name="Google Shape;712;p48"/>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713" name="Google Shape;713;p48"/>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714" name="Google Shape;714;p48"/>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pSp>
        <p:nvGrpSpPr>
          <p:cNvPr id="715" name="Google Shape;715;p48"/>
          <p:cNvGrpSpPr/>
          <p:nvPr/>
        </p:nvGrpSpPr>
        <p:grpSpPr>
          <a:xfrm>
            <a:off x="503853" y="1450910"/>
            <a:ext cx="5309118" cy="1488233"/>
            <a:chOff x="503853" y="1450910"/>
            <a:chExt cx="3041780" cy="3491204"/>
          </a:xfrm>
        </p:grpSpPr>
        <p:sp>
          <p:nvSpPr>
            <p:cNvPr id="716" name="Google Shape;716;p48"/>
            <p:cNvSpPr/>
            <p:nvPr/>
          </p:nvSpPr>
          <p:spPr>
            <a:xfrm>
              <a:off x="503853" y="1548882"/>
              <a:ext cx="3041780" cy="3393232"/>
            </a:xfrm>
            <a:prstGeom prst="roundRect">
              <a:avLst>
                <a:gd fmla="val 16667" name="adj"/>
              </a:avLst>
            </a:prstGeom>
            <a:no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7" name="Google Shape;717;p48"/>
            <p:cNvSpPr/>
            <p:nvPr/>
          </p:nvSpPr>
          <p:spPr>
            <a:xfrm>
              <a:off x="503853" y="1450910"/>
              <a:ext cx="3041780" cy="628262"/>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다중 로지스틱 회귀분석</a:t>
              </a:r>
              <a:endParaRPr/>
            </a:p>
          </p:txBody>
        </p:sp>
        <p:sp>
          <p:nvSpPr>
            <p:cNvPr id="718" name="Google Shape;718;p48"/>
            <p:cNvSpPr txBox="1"/>
            <p:nvPr/>
          </p:nvSpPr>
          <p:spPr>
            <a:xfrm>
              <a:off x="503853" y="2318657"/>
              <a:ext cx="3041780" cy="160043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3개 이상의 범주(클래스)를 가지는 종속변수를 예측하기 위해 사용</a:t>
              </a:r>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데이터마다 각 클래스에 대한 확률값을 구해 가장 확률값이 큰 클래스를 그 데이터의 예측 클래스로 한다.</a:t>
              </a:r>
              <a:endParaRPr b="0" i="0" sz="1400" u="none" cap="none" strike="noStrike">
                <a:solidFill>
                  <a:srgbClr val="000000"/>
                </a:solidFill>
                <a:latin typeface="Arial"/>
                <a:ea typeface="Arial"/>
                <a:cs typeface="Arial"/>
                <a:sym typeface="Arial"/>
              </a:endParaRPr>
            </a:p>
          </p:txBody>
        </p:sp>
      </p:grpSp>
      <p:sp>
        <p:nvSpPr>
          <p:cNvPr id="719" name="Google Shape;719;p48"/>
          <p:cNvSpPr txBox="1"/>
          <p:nvPr/>
        </p:nvSpPr>
        <p:spPr>
          <a:xfrm>
            <a:off x="6379031" y="1338705"/>
            <a:ext cx="510540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범위에 따라 5등분하여 0, 1, 2, 3, 4의 5개 클래스를 가진 범주형 데이터 'JS_Price_Category'로 변환</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0 : (1160, 65180)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1 : (65180, 128890)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2 : (128890, 192590)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3 : (192590, 256300)</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4 : (256300, 320000) (단위 : 만원)</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725" name="Google Shape;725;p49"/>
          <p:cNvGrpSpPr/>
          <p:nvPr/>
        </p:nvGrpSpPr>
        <p:grpSpPr>
          <a:xfrm>
            <a:off x="10027920" y="-3"/>
            <a:ext cx="2164081" cy="781115"/>
            <a:chOff x="9919316" y="4585314"/>
            <a:chExt cx="2272685" cy="1136343"/>
          </a:xfrm>
        </p:grpSpPr>
        <p:sp>
          <p:nvSpPr>
            <p:cNvPr id="726" name="Google Shape;726;p4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727" name="Google Shape;727;p4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728" name="Google Shape;728;p49"/>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통계 분석</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729" name="Google Shape;729;p4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730" name="Google Shape;730;p49"/>
          <p:cNvSpPr txBox="1"/>
          <p:nvPr/>
        </p:nvSpPr>
        <p:spPr>
          <a:xfrm>
            <a:off x="707571" y="2198914"/>
            <a:ext cx="2960915"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범주형 데이터인 'Building_Use', 'Region_Name'에 대해 target encoding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target encoding에서의 data leakage를 피하기 위해 아래의 데이터 전처리 수행</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학습데이터와 테스트 데이터의 분할을 먼저 진행</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학습데이터에 target encoding후에 테스트 데이터에 학습데이터의 인코딩 정보를 사용해 target encoding</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로지스틱 회귀를 진행하기 위해 종속 변수를 범주화</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종속변수의 클래스 간 불균형 해결을 위해 오버샘플링</a:t>
            </a:r>
            <a:endParaRPr b="0" i="0" sz="1400" u="none" cap="none" strike="noStrike">
              <a:solidFill>
                <a:srgbClr val="000000"/>
              </a:solidFill>
              <a:latin typeface="Arial"/>
              <a:ea typeface="Arial"/>
              <a:cs typeface="Arial"/>
              <a:sym typeface="Arial"/>
            </a:endParaRPr>
          </a:p>
        </p:txBody>
      </p:sp>
      <p:sp>
        <p:nvSpPr>
          <p:cNvPr id="731" name="Google Shape;731;p49"/>
          <p:cNvSpPr txBox="1"/>
          <p:nvPr/>
        </p:nvSpPr>
        <p:spPr>
          <a:xfrm>
            <a:off x="5802086" y="2590800"/>
            <a:ext cx="44958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Feature Engineering을 통해 독립변수의 순위 매기고 상위10개의 변수 제외한 하위 7개 변수('CA_index', 'Shortest_Distance_to_School', 'HSP_index', 'TC_index', 'IR', 'SDT_index', 'UR')에 대해 다중 로지스틱 회귀분석 진행</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교차검증을 통해 data leakage 확인</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37" name="Google Shape;737;p51"/>
          <p:cNvGrpSpPr/>
          <p:nvPr/>
        </p:nvGrpSpPr>
        <p:grpSpPr>
          <a:xfrm rot="0">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nvGraphicFramePr>
        <p:xfrm>
          <a:off x="750889" y="2806063"/>
          <a:ext cx="4803125" cy="1880225"/>
        </p:xfrm>
        <a:graphic>
          <a:graphicData uri="http://schemas.openxmlformats.org/drawingml/2006/table">
            <a:tbl>
              <a:tblPr>
                <a:noFill/>
                <a:tableStyleId>{E7191028-2CD1-4925-942E-C43D4D18BA3F}</a:tableStyleId>
              </a:tblPr>
              <a:tblGrid>
                <a:gridCol w="1286475"/>
                <a:gridCol w="807800"/>
                <a:gridCol w="903125"/>
                <a:gridCol w="845525"/>
                <a:gridCol w="960200"/>
              </a:tblGrid>
              <a:tr h="305625">
                <a:tc rowSpan="2" gridSpan="2">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구분</a:t>
                      </a:r>
                      <a:endParaRPr/>
                    </a:p>
                  </a:txBody>
                  <a:tcPr marL="91450" marR="91450" marT="45725" marB="45725" anchor="ctr"/>
                </a:tc>
                <a:tc rowSpan="2" hMerge="1">
                  <a:txBody>
                    <a:bodyPr wrap="square">
                      <a:spAutoFit/>
                    </a:bodyPr>
                    <a:p>
                      <a:pPr>
                        <a:defRPr/>
                      </a:pPr>
                      <a:endParaRPr lang="ko-KR" altLang="en-US"/>
                    </a:p>
                  </a:txBody>
                  <a:tcPr marL="91440" marR="91440"/>
                </a:tc>
                <a:tc gridSpan="3">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전세가클래스(예측)</a:t>
                      </a:r>
                      <a:endParaRPr/>
                    </a:p>
                  </a:txBody>
                  <a:tcPr marL="91450" marR="91450" marT="45725" marB="45725" anchor="ctr"/>
                </a:tc>
                <a:tc hMerge="1">
                  <a:txBody>
                    <a:bodyPr wrap="square">
                      <a:spAutoFit/>
                    </a:bodyPr>
                    <a:p>
                      <a:pPr>
                        <a:defRPr/>
                      </a:pPr>
                      <a:endParaRPr lang="ko-KR" altLang="en-US"/>
                    </a:p>
                  </a:txBody>
                  <a:tcPr marL="91440" marR="91440"/>
                </a:tc>
                <a:tc hMerge="1">
                  <a:txBody>
                    <a:bodyPr wrap="square">
                      <a:spAutoFit/>
                    </a:bodyPr>
                    <a:p>
                      <a:pPr>
                        <a:defRPr/>
                      </a:pPr>
                      <a:endParaRPr lang="ko-KR" altLang="en-US"/>
                    </a:p>
                  </a:txBody>
                  <a:tcPr marL="91440" marR="91440"/>
                </a:tc>
              </a:tr>
              <a:tr h="305625">
                <a:tc gridSpan="2" vMerge="1">
                  <a:txBody>
                    <a:bodyPr wrap="square">
                      <a:spAutoFit/>
                    </a:bodyPr>
                    <a:p>
                      <a:pPr>
                        <a:defRPr/>
                      </a:pPr>
                      <a:endParaRPr lang="ko-KR" altLang="en-US"/>
                    </a:p>
                  </a:txBody>
                  <a:tcPr marL="91440" marR="91440"/>
                </a:tc>
                <a:tc hMerge="1" vMerge="1">
                  <a:txBody>
                    <a:bodyPr wrap="square">
                      <a:spAutoFit/>
                    </a:bodyPr>
                    <a:p>
                      <a:pPr>
                        <a:defRPr/>
                      </a:pPr>
                      <a:endParaRPr lang="ko-KR" altLang="en-US"/>
                    </a:p>
                  </a:txBody>
                  <a:tcPr marL="91440" marR="91440"/>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YES</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NO</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합계</a:t>
                      </a:r>
                      <a:endParaRPr/>
                    </a:p>
                  </a:txBody>
                  <a:tcPr marL="91450" marR="91450" marT="45725" marB="45725" anchor="ctr"/>
                </a:tc>
              </a:tr>
              <a:tr h="305625">
                <a:tc rowSpan="2">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전세가클래스</a:t>
                      </a:r>
                      <a:endParaRPr lang="ko-KR" sz="1400" u="none" strike="noStrike" cap="none"/>
                    </a:p>
                    <a:p>
                      <a:pPr marL="0" marR="0" lvl="0" indent="0" algn="ctr" rtl="0">
                        <a:lnSpc>
                          <a:spcPct val="100000"/>
                        </a:lnSpc>
                        <a:spcBef>
                          <a:spcPts val="0"/>
                        </a:spcBef>
                        <a:spcAft>
                          <a:spcPts val="0"/>
                        </a:spcAft>
                        <a:buNone/>
                        <a:defRPr/>
                      </a:pPr>
                      <a:r>
                        <a:rPr lang="ko-KR" sz="1400" u="none" strike="noStrike" cap="none"/>
                        <a:t>(실제)</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YES</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B</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A+B</a:t>
                      </a:r>
                      <a:endParaRPr/>
                    </a:p>
                  </a:txBody>
                  <a:tcPr marL="91450" marR="91450" marT="45725" marB="45725" anchor="ctr"/>
                </a:tc>
              </a:tr>
              <a:tr h="435250">
                <a:tc vMerge="1">
                  <a:txBody>
                    <a:bodyPr wrap="square">
                      <a:spAutoFit/>
                    </a:bodyPr>
                    <a:p>
                      <a:pPr>
                        <a:defRPr/>
                      </a:pPr>
                      <a:endParaRPr lang="ko-KR" altLang="en-US"/>
                    </a:p>
                  </a:txBody>
                  <a:tcPr marL="91440" marR="91440"/>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NO</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C</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D</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C+D</a:t>
                      </a:r>
                      <a:endParaRPr/>
                    </a:p>
                  </a:txBody>
                  <a:tcPr marL="91450" marR="91450" marT="45725" marB="45725" anchor="ctr"/>
                </a:tc>
              </a:tr>
              <a:tr h="528100">
                <a:tc gridSpan="2">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합계</a:t>
                      </a:r>
                      <a:endParaRPr/>
                    </a:p>
                  </a:txBody>
                  <a:tcPr marL="91450" marR="91450" marT="45725" marB="45725" anchor="ctr"/>
                </a:tc>
                <a:tc hMerge="1">
                  <a:txBody>
                    <a:bodyPr wrap="square">
                      <a:spAutoFit/>
                    </a:bodyPr>
                    <a:p>
                      <a:pPr>
                        <a:defRPr/>
                      </a:pPr>
                      <a:endParaRPr lang="ko-KR" altLang="en-US"/>
                    </a:p>
                  </a:txBody>
                  <a:tcPr marL="91440" marR="91440"/>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A+C</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B+D</a:t>
                      </a:r>
                      <a:endParaRPr/>
                    </a:p>
                  </a:txBody>
                  <a:tcPr marL="91450" marR="91450" marT="45725" marB="45725" anchor="ctr"/>
                </a:tc>
                <a:tc>
                  <a:txBody>
                    <a:bodyPr vert="horz" lIns="91450" tIns="45725" rIns="91450" bIns="45725" anchor="ctr" anchorCtr="0"/>
                    <a:p>
                      <a:pPr marL="0" marR="0" lvl="0" indent="0" algn="ctr" rtl="0">
                        <a:lnSpc>
                          <a:spcPct val="100000"/>
                        </a:lnSpc>
                        <a:spcBef>
                          <a:spcPts val="0"/>
                        </a:spcBef>
                        <a:spcAft>
                          <a:spcPts val="0"/>
                        </a:spcAft>
                        <a:buNone/>
                        <a:defRPr/>
                      </a:pPr>
                      <a:r>
                        <a:rPr lang="ko-KR" sz="1400" u="none" strike="noStrike" cap="none"/>
                        <a:t>A+B</a:t>
                      </a:r>
                      <a:endParaRPr lang="ko-KR" sz="1400" u="none" strike="noStrike" cap="none"/>
                    </a:p>
                    <a:p>
                      <a:pPr marL="0" marR="0" lvl="0" indent="0" algn="ctr" rtl="0">
                        <a:lnSpc>
                          <a:spcPct val="100000"/>
                        </a:lnSpc>
                        <a:spcBef>
                          <a:spcPts val="0"/>
                        </a:spcBef>
                        <a:spcAft>
                          <a:spcPts val="0"/>
                        </a:spcAft>
                        <a:buNone/>
                        <a:defRPr/>
                      </a:pPr>
                      <a:r>
                        <a:rPr lang="ko-KR" sz="1400" u="none" strike="noStrike" cap="none"/>
                        <a:t>C+D</a:t>
                      </a:r>
                      <a:endParaRPr/>
                    </a:p>
                  </a:txBody>
                  <a:tcPr marL="91450" marR="91450" marT="45725" marB="45725" anchor="ctr"/>
                </a:tc>
              </a:tr>
            </a:tbl>
          </a:graphicData>
        </a:graphic>
      </p:graphicFrame>
      <p:pic>
        <p:nvPicPr>
          <p:cNvPr id="743" name="Google Shape;743;p51"/>
          <p:cNvPicPr/>
          <p:nvPr/>
        </p:nvPicPr>
        <p:blipFill rotWithShape="1">
          <a:blip r:embed="rId4">
            <a:alphaModFix/>
          </a:blip>
          <a:srcRect/>
          <a:stretch>
            <a:fillRect/>
          </a:stretch>
        </p:blipFill>
        <p:spPr>
          <a:xfrm>
            <a:off x="990600" y="1418958"/>
            <a:ext cx="4416344" cy="1324241"/>
          </a:xfrm>
          <a:prstGeom prst="rect">
            <a:avLst/>
          </a:prstGeom>
          <a:noFill/>
          <a:ln>
            <a:noFill/>
          </a:ln>
        </p:spPr>
      </p:pic>
      <p:sp>
        <p:nvSpPr>
          <p:cNvPr id="744" name="Google Shape;744;p51"/>
          <p:cNvSpPr txBox="1"/>
          <p:nvPr/>
        </p:nvSpPr>
        <p:spPr>
          <a:xfrm>
            <a:off x="742948" y="5000626"/>
            <a:ext cx="4905376" cy="1150619"/>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Odds = 해당 사건이 발생할 확률 / 발생하지 않을 확률</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OR&gt;1 : 사건 발생 확률이 오즈비만큼 더 크게 나타남</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OR&lt;1 : 사건 발생 확률이 오즈비만큼 더 작게 나타남</a:t>
            </a:r>
            <a:endParaRPr lang="ko-K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 OR=1 : 1에 가까울수록 사건이 발생할 확률에 유의미한 영향을 준다고 볼 수 없다고 판단</a:t>
            </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52" name="Google Shape;752;p50"/>
          <p:cNvGrpSpPr/>
          <p:nvPr/>
        </p:nvGrpSpPr>
        <p:grpSpPr>
          <a:xfrm rot="0">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55" name="Google Shape;755;p50"/>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57" name="Google Shape;757;p50"/>
          <p:cNvSpPr txBox="1"/>
          <p:nvPr/>
        </p:nvSpPr>
        <p:spPr>
          <a:xfrm>
            <a:off x="457200" y="1785257"/>
            <a:ext cx="3694800" cy="2013293"/>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chemeClr val="dk1"/>
              </a:buClr>
              <a:buSzPct val="25000"/>
              <a:buFont typeface="Arial"/>
              <a:buNone/>
              <a:defRPr/>
            </a:pPr>
            <a:r>
              <a:rPr lang="ko-KR"/>
              <a:t># 모형의 적합도 검정</a:t>
            </a:r>
            <a:endParaRPr lang="ko-KR"/>
          </a:p>
          <a:p>
            <a:pPr marL="0" marR="0" lvl="0" indent="0" algn="l" rtl="0">
              <a:lnSpc>
                <a:spcPct val="100000"/>
              </a:lnSpc>
              <a:spcBef>
                <a:spcPts val="0"/>
              </a:spcBef>
              <a:spcAft>
                <a:spcPts val="0"/>
              </a:spcAft>
              <a:buClr>
                <a:schemeClr val="dk1"/>
              </a:buClr>
              <a:buSzPct val="25000"/>
              <a:buFont typeface="Arial"/>
              <a:buNone/>
              <a:defRPr/>
            </a:pPr>
            <a:r>
              <a:rPr lang="ko-KR"/>
              <a:t>- 교차검증</a:t>
            </a:r>
            <a:endParaRPr lang="ko-KR"/>
          </a:p>
          <a:p>
            <a:pPr marL="0" marR="0" lvl="0" indent="0" algn="l" rtl="0">
              <a:lnSpc>
                <a:spcPct val="100000"/>
              </a:lnSpc>
              <a:spcBef>
                <a:spcPts val="0"/>
              </a:spcBef>
              <a:spcAft>
                <a:spcPts val="0"/>
              </a:spcAft>
              <a:buClr>
                <a:schemeClr val="dk1"/>
              </a:buClr>
              <a:buSzPct val="25000"/>
              <a:buFont typeface="Arial"/>
              <a:buNone/>
              <a:defRPr/>
            </a:pPr>
            <a:r>
              <a:rPr lang="ko-KR"/>
              <a:t>- 학습곡선</a:t>
            </a:r>
            <a:endParaRPr lang="ko-KR"/>
          </a:p>
          <a:p>
            <a:pPr marL="0" marR="0" lvl="0" indent="0" algn="l" rtl="0">
              <a:lnSpc>
                <a:spcPct val="100000"/>
              </a:lnSpc>
              <a:spcBef>
                <a:spcPts val="0"/>
              </a:spcBef>
              <a:spcAft>
                <a:spcPts val="0"/>
              </a:spcAft>
              <a:buClr>
                <a:schemeClr val="dk1"/>
              </a:buClr>
              <a:buSzPct val="25000"/>
              <a:buFont typeface="Arial"/>
              <a:buNone/>
              <a:defRPr/>
            </a:pPr>
            <a:endParaRPr/>
          </a:p>
          <a:p>
            <a:pPr marL="0" marR="0" lvl="0" indent="0" algn="l" rtl="0">
              <a:lnSpc>
                <a:spcPct val="100000"/>
              </a:lnSpc>
              <a:spcBef>
                <a:spcPts val="0"/>
              </a:spcBef>
              <a:spcAft>
                <a:spcPts val="0"/>
              </a:spcAft>
              <a:buClr>
                <a:schemeClr val="dk1"/>
              </a:buClr>
              <a:buSzPct val="25000"/>
              <a:buFont typeface="Arial"/>
              <a:buNone/>
              <a:defRPr/>
            </a:pPr>
            <a:r>
              <a:rPr lang="ko-KR"/>
              <a:t># 모형의 설명력</a:t>
            </a:r>
            <a:endParaRPr lang="ko-KR"/>
          </a:p>
          <a:p>
            <a:pPr marL="0" marR="0" lvl="0" indent="0" algn="l" rtl="0">
              <a:lnSpc>
                <a:spcPct val="100000"/>
              </a:lnSpc>
              <a:spcBef>
                <a:spcPts val="0"/>
              </a:spcBef>
              <a:spcAft>
                <a:spcPts val="0"/>
              </a:spcAft>
              <a:buClr>
                <a:schemeClr val="dk1"/>
              </a:buClr>
              <a:buSzPct val="25000"/>
              <a:buFont typeface="Arial"/>
              <a:buNone/>
              <a:defRPr/>
            </a:pPr>
            <a:r>
              <a:rPr lang="ko-KR"/>
              <a:t>- 정확도</a:t>
            </a:r>
            <a:endParaRPr lang="ko-KR"/>
          </a:p>
          <a:p>
            <a:pPr marL="0" marR="0" lvl="0" indent="0" algn="l" rtl="0">
              <a:lnSpc>
                <a:spcPct val="100000"/>
              </a:lnSpc>
              <a:spcBef>
                <a:spcPts val="0"/>
              </a:spcBef>
              <a:spcAft>
                <a:spcPts val="0"/>
              </a:spcAft>
              <a:buClr>
                <a:schemeClr val="dk1"/>
              </a:buClr>
              <a:buSzPct val="25000"/>
              <a:buFont typeface="Arial"/>
              <a:buNone/>
              <a:defRPr/>
            </a:pPr>
            <a:r>
              <a:rPr lang="en-US" altLang="ko-KR"/>
              <a:t>-</a:t>
            </a:r>
            <a:r>
              <a:rPr lang="ko-KR" altLang="en-US"/>
              <a:t> </a:t>
            </a:r>
            <a:r>
              <a:rPr lang="en-US" altLang="ko-KR"/>
              <a:t>F-1 score</a:t>
            </a:r>
            <a:endParaRPr lang="en-US" altLang="ko-KR"/>
          </a:p>
          <a:p>
            <a:pPr marL="0" marR="0" lvl="0" indent="0" algn="l" rtl="0">
              <a:lnSpc>
                <a:spcPct val="100000"/>
              </a:lnSpc>
              <a:spcBef>
                <a:spcPts val="0"/>
              </a:spcBef>
              <a:spcAft>
                <a:spcPts val="0"/>
              </a:spcAft>
              <a:buClr>
                <a:schemeClr val="dk1"/>
              </a:buClr>
              <a:buSzPct val="25000"/>
              <a:buFont typeface="Arial"/>
              <a:buNone/>
              <a:defRPr/>
            </a:pPr>
            <a:r>
              <a:rPr lang="ko-KR"/>
              <a:t>- McFadden's Pseudo R^2</a:t>
            </a:r>
            <a:endParaRPr lang="ko-KR"/>
          </a:p>
          <a:p>
            <a:pPr marL="0" marR="0" lvl="0" indent="0" algn="l" rtl="0">
              <a:lnSpc>
                <a:spcPct val="100000"/>
              </a:lnSpc>
              <a:spcBef>
                <a:spcPts val="0"/>
              </a:spcBef>
              <a:spcAft>
                <a:spcPts val="0"/>
              </a:spcAft>
              <a:buNone/>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740229" y="1970314"/>
            <a:ext cx="4865914" cy="29471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en-US" altLang="ko-KR" sz="1400" b="0" i="0" u="none" strike="noStrike" cap="none">
                <a:solidFill>
                  <a:srgbClr val="000000"/>
                </a:solidFill>
                <a:latin typeface="Arial"/>
                <a:ea typeface="Arial"/>
                <a:cs typeface="Arial"/>
                <a:sym typeface="Arial"/>
              </a:rPr>
              <a:t>VIF</a:t>
            </a:r>
            <a:endParaRPr lang="en-US" altLang="ko-K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rot="0">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5667000"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a:latin typeface="맑은 고딕"/>
                <a:ea typeface="맑은 고딕"/>
                <a:cs typeface="맑은 고딕"/>
                <a:sym typeface="맑은 고딕"/>
              </a:rPr>
              <a:t>APT</a:t>
            </a:r>
            <a:r>
              <a:rPr lang="ko-KR" altLang="en-US">
                <a:latin typeface="맑은 고딕"/>
                <a:ea typeface="맑은 고딕"/>
                <a:cs typeface="맑은 고딕"/>
                <a:sym typeface="맑은 고딕"/>
              </a:rPr>
              <a:t> </a:t>
            </a:r>
            <a:r>
              <a:rPr lang="ko-KR">
                <a:latin typeface="맑은 고딕"/>
                <a:ea typeface="맑은 고딕"/>
                <a:cs typeface="맑은 고딕"/>
                <a:sym typeface="맑은 고딕"/>
              </a:rPr>
              <a:t>전세가별 독립변수들의 영향</a:t>
            </a:r>
            <a:r>
              <a:rPr lang="ko-KR" altLang="en-US">
                <a:latin typeface="맑은 고딕"/>
                <a:ea typeface="맑은 고딕"/>
                <a:cs typeface="맑은 고딕"/>
                <a:sym typeface="맑은 고딕"/>
              </a:rPr>
              <a:t>력</a:t>
            </a:r>
            <a:endParaRPr lang="ko-KR" altLang="en-US">
              <a:latin typeface="맑은 고딕"/>
              <a:ea typeface="맑은 고딕"/>
              <a:cs typeface="맑은 고딕"/>
              <a:sym typeface="맑은 고딕"/>
            </a:endParaRPr>
          </a:p>
        </p:txBody>
      </p:sp>
      <p:graphicFrame>
        <p:nvGraphicFramePr>
          <p:cNvPr id="769" name=""/>
          <p:cNvGraphicFramePr>
            <a:graphicFrameLocks noGrp="1"/>
          </p:cNvGraphicFramePr>
          <p:nvPr/>
        </p:nvGraphicFramePr>
        <p:xfrm>
          <a:off x="314175" y="1848440"/>
          <a:ext cx="11318797" cy="4789170"/>
        </p:xfrm>
        <a:graphic>
          <a:graphicData uri="http://schemas.openxmlformats.org/drawingml/2006/table">
            <a:tbl>
              <a:tblPr firstRow="1" bandRow="1">
                <a:tableStyleId>{01A66EDD-3DAB-4C5B-A090-DC80EC1FD486}</a:tableStyleId>
              </a:tblPr>
              <a:tblGrid>
                <a:gridCol w="1258269"/>
                <a:gridCol w="1257566"/>
                <a:gridCol w="1257566"/>
                <a:gridCol w="1257566"/>
                <a:gridCol w="1257566"/>
                <a:gridCol w="1257566"/>
                <a:gridCol w="1257566"/>
                <a:gridCol w="1257566"/>
                <a:gridCol w="1257566"/>
              </a:tblGrid>
              <a:tr h="260032">
                <a:tc rowSpan="2">
                  <a:txBody>
                    <a:bodyPr vert="horz" wrap="square" lIns="91440" tIns="45720" rIns="91440" bIns="45720" anchor="t" anchorCtr="0">
                      <a:spAutoFit/>
                    </a:bodyPr>
                    <a:p>
                      <a:pPr>
                        <a:defRPr/>
                      </a:pPr>
                      <a:r>
                        <a:rPr lang="ko-KR" altLang="en-US"/>
                        <a:t>전세가 </a:t>
                      </a:r>
                      <a:r>
                        <a:rPr lang="en-US" altLang="ko-KR"/>
                        <a:t>Class</a:t>
                      </a:r>
                      <a:endParaRPr lang="en-US" altLang="ko-KR"/>
                    </a:p>
                  </a:txBody>
                  <a:tcPr marL="91440" marR="91440"/>
                </a:tc>
                <a:tc rowSpan="2">
                  <a:txBody>
                    <a:bodyPr vert="horz" wrap="square" lIns="91440" tIns="45720" rIns="91440" bIns="45720" anchor="t" anchorCtr="0">
                      <a:spAutoFit/>
                    </a:bodyPr>
                    <a:p>
                      <a:pPr>
                        <a:defRPr/>
                      </a:pPr>
                      <a:r>
                        <a:rPr lang="ko-KR" altLang="en-US"/>
                        <a:t>독립변수</a:t>
                      </a:r>
                      <a:endParaRPr lang="ko-KR" altLang="en-US"/>
                    </a:p>
                  </a:txBody>
                  <a:tcPr marL="91440" marR="91440"/>
                </a:tc>
                <a:tc rowSpan="2">
                  <a:txBody>
                    <a:bodyPr vert="horz" wrap="square" lIns="91440" tIns="45720" rIns="91440" bIns="45720" anchor="t" anchorCtr="0">
                      <a:spAutoFit/>
                    </a:bodyPr>
                    <a:p>
                      <a:pPr>
                        <a:defRPr/>
                      </a:pPr>
                      <a:r>
                        <a:rPr lang="ko-KR" altLang="en-US"/>
                        <a:t>회귀계수</a:t>
                      </a:r>
                      <a:endParaRPr lang="ko-KR" altLang="en-US"/>
                    </a:p>
                  </a:txBody>
                  <a:tcPr marL="91440" marR="91440"/>
                </a:tc>
                <a:tc rowSpan="2">
                  <a:txBody>
                    <a:bodyPr vert="horz" wrap="square" lIns="91440" tIns="45720" rIns="91440" bIns="45720" anchor="t" anchorCtr="0">
                      <a:spAutoFit/>
                    </a:bodyPr>
                    <a:p>
                      <a:pPr>
                        <a:defRPr/>
                      </a:pPr>
                      <a:r>
                        <a:rPr lang="en-US" altLang="ko-KR"/>
                        <a:t>S.E.</a:t>
                      </a:r>
                      <a:endParaRPr lang="en-US" altLang="ko-KR"/>
                    </a:p>
                  </a:txBody>
                  <a:tcPr marL="91440" marR="91440"/>
                </a:tc>
                <a:tc rowSpan="2">
                  <a:txBody>
                    <a:bodyPr vert="horz" wrap="square" lIns="91440" tIns="45720" rIns="91440" bIns="45720" anchor="t" anchorCtr="0">
                      <a:spAutoFit/>
                    </a:bodyPr>
                    <a:p>
                      <a:pPr>
                        <a:defRPr/>
                      </a:pPr>
                      <a:r>
                        <a:rPr lang="en-US" altLang="ko-KR"/>
                        <a:t>Wald</a:t>
                      </a:r>
                      <a:endParaRPr lang="en-US" altLang="ko-KR"/>
                    </a:p>
                  </a:txBody>
                  <a:tcPr marL="91440" marR="91440"/>
                </a:tc>
                <a:tc rowSpan="2">
                  <a:txBody>
                    <a:bodyPr vert="horz" wrap="square" lIns="91440" tIns="45720" rIns="91440" bIns="45720" anchor="t" anchorCtr="0">
                      <a:spAutoFit/>
                    </a:bodyPr>
                    <a:p>
                      <a:pPr>
                        <a:defRPr/>
                      </a:pPr>
                      <a:r>
                        <a:rPr lang="ko-KR" altLang="en-US"/>
                        <a:t>p (유의확률)</a:t>
                      </a:r>
                      <a:endParaRPr lang="ko-KR" altLang="en-US"/>
                    </a:p>
                  </a:txBody>
                  <a:tcPr marL="91440" marR="91440"/>
                </a:tc>
                <a:tc rowSpan="2">
                  <a:txBody>
                    <a:bodyPr vert="horz" wrap="square" lIns="91440" tIns="45720" rIns="91440" bIns="45720" anchor="t" anchorCtr="0">
                      <a:spAutoFit/>
                    </a:bodyPr>
                    <a:p>
                      <a:pPr>
                        <a:defRPr/>
                      </a:pPr>
                      <a:r>
                        <a:rPr lang="en-US" altLang="ko-KR"/>
                        <a:t>OR</a:t>
                      </a:r>
                      <a:endParaRPr lang="en-US" altLang="ko-KR"/>
                    </a:p>
                    <a:p>
                      <a:pPr>
                        <a:defRPr/>
                      </a:pPr>
                      <a:r>
                        <a:rPr lang="en-US" altLang="ko-KR"/>
                        <a:t>(</a:t>
                      </a:r>
                      <a:r>
                        <a:rPr lang="ko-KR" altLang="en-US"/>
                        <a:t>오즈비</a:t>
                      </a:r>
                      <a:r>
                        <a:rPr lang="en-US" altLang="ko-KR"/>
                        <a:t>)</a:t>
                      </a:r>
                      <a:endParaRPr lang="en-US" altLang="ko-KR"/>
                    </a:p>
                  </a:txBody>
                  <a:tcPr marL="91440" marR="91440"/>
                </a:tc>
                <a:tc gridSpan="2">
                  <a:txBody>
                    <a:bodyPr vert="horz" wrap="square" lIns="91440" tIns="45720" rIns="91440" bIns="45720" anchor="t" anchorCtr="0">
                      <a:spAutoFit/>
                    </a:bodyPr>
                    <a:p>
                      <a:pPr>
                        <a:defRPr/>
                      </a:pPr>
                      <a:r>
                        <a:rPr lang="en-US" altLang="ko-KR"/>
                        <a:t>99% </a:t>
                      </a:r>
                      <a:r>
                        <a:rPr lang="ko-KR" altLang="en-US"/>
                        <a:t>신뢰구간</a:t>
                      </a:r>
                      <a:endParaRPr lang="ko-KR" altLang="en-US"/>
                    </a:p>
                  </a:txBody>
                  <a:tcPr marL="91440" marR="91440"/>
                </a:tc>
                <a:tc hMerge="1">
                  <a:txBody>
                    <a:bodyPr vert="horz" wrap="square" lIns="91440" tIns="45720" rIns="91440" bIns="45720" anchor="t" anchorCtr="0">
                      <a:spAutoFit/>
                    </a:bodyPr>
                    <a:p>
                      <a:pPr>
                        <a:defRPr/>
                      </a:pPr>
                      <a:endParaRPr lang="ko-KR" altLang="en-US"/>
                    </a:p>
                  </a:txBody>
                  <a:tcPr marL="91440" marR="91440"/>
                </a:tc>
              </a:tr>
              <a:tr h="260032">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a:txBody>
                    <a:bodyPr vert="horz" wrap="square" lIns="91440" tIns="45720" rIns="91440" bIns="45720" anchor="t" anchorCtr="0">
                      <a:spAutoFit/>
                    </a:bodyPr>
                    <a:p>
                      <a:pPr>
                        <a:defRPr/>
                      </a:pPr>
                      <a:r>
                        <a:rPr lang="ko-KR" altLang="en-US"/>
                        <a:t>하한</a:t>
                      </a:r>
                      <a:endParaRPr lang="ko-KR" altLang="en-US"/>
                    </a:p>
                  </a:txBody>
                  <a:tcPr marL="91440" marR="91440"/>
                </a:tc>
                <a:tc>
                  <a:txBody>
                    <a:bodyPr vert="horz" wrap="square" lIns="91440" tIns="45720" rIns="91440" bIns="45720" anchor="t" anchorCtr="0">
                      <a:spAutoFit/>
                    </a:bodyPr>
                    <a:p>
                      <a:pPr>
                        <a:defRPr/>
                      </a:pPr>
                      <a:r>
                        <a:rPr lang="ko-KR" altLang="en-US"/>
                        <a:t>상한</a:t>
                      </a:r>
                      <a:endParaRPr lang="ko-KR" altLang="en-US"/>
                    </a:p>
                  </a:txBody>
                  <a:tcPr marL="91440" marR="91440"/>
                </a:tc>
              </a:tr>
              <a:tr h="370840">
                <a:tc rowSpan="8">
                  <a:txBody>
                    <a:bodyPr vert="horz" wrap="square" lIns="91440" tIns="45720" rIns="91440" bIns="45720" anchor="t" anchorCtr="0">
                      <a:spAutoFit/>
                    </a:bodyPr>
                    <a:p>
                      <a:pPr>
                        <a:defRPr/>
                      </a:pPr>
                      <a:r>
                        <a:rPr lang="en-US" altLang="ko-KR"/>
                        <a:t>1</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-0.0418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-6.393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0.959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-0.1136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-17.465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68.842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2.565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0.247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0.984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-0.1018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-9.413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-0.074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-0.1471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-11.724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-0.179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-0.666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0.506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0.995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0.037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rowSpan="3">
                  <a:txBody>
                    <a:bodyPr vert="horz" wrap="square" lIns="91440" tIns="45720" rIns="91440" bIns="45720" anchor="t" anchorCtr="0">
                      <a:spAutoFit/>
                    </a:bodyPr>
                    <a:p>
                      <a:pPr>
                        <a:defRPr/>
                      </a:pPr>
                      <a:r>
                        <a:rPr lang="en-US" altLang="ko-KR"/>
                        <a:t>2</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-0.1233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-17.351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0.884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-0.105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-0.2613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-35.716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1.6035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102.374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1.563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1.644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rot="0">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5667000"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a:latin typeface="맑은 고딕"/>
                <a:ea typeface="맑은 고딕"/>
                <a:cs typeface="맑은 고딕"/>
                <a:sym typeface="맑은 고딕"/>
              </a:rPr>
              <a:t>APT</a:t>
            </a:r>
            <a:r>
              <a:rPr lang="ko-KR" altLang="en-US">
                <a:latin typeface="맑은 고딕"/>
                <a:ea typeface="맑은 고딕"/>
                <a:cs typeface="맑은 고딕"/>
                <a:sym typeface="맑은 고딕"/>
              </a:rPr>
              <a:t> </a:t>
            </a:r>
            <a:r>
              <a:rPr lang="ko-KR">
                <a:latin typeface="맑은 고딕"/>
                <a:ea typeface="맑은 고딕"/>
                <a:cs typeface="맑은 고딕"/>
                <a:sym typeface="맑은 고딕"/>
              </a:rPr>
              <a:t>전세가별 독립변수들의 영향</a:t>
            </a:r>
            <a:r>
              <a:rPr lang="ko-KR" altLang="en-US">
                <a:latin typeface="맑은 고딕"/>
                <a:ea typeface="맑은 고딕"/>
                <a:cs typeface="맑은 고딕"/>
                <a:sym typeface="맑은 고딕"/>
              </a:rPr>
              <a:t>력</a:t>
            </a:r>
            <a:endParaRPr lang="ko-KR" altLang="en-US">
              <a:latin typeface="맑은 고딕"/>
              <a:ea typeface="맑은 고딕"/>
              <a:cs typeface="맑은 고딕"/>
              <a:sym typeface="맑은 고딕"/>
            </a:endParaRPr>
          </a:p>
        </p:txBody>
      </p:sp>
      <p:graphicFrame>
        <p:nvGraphicFramePr>
          <p:cNvPr id="769" name=""/>
          <p:cNvGraphicFramePr>
            <a:graphicFrameLocks noGrp="1"/>
          </p:cNvGraphicFramePr>
          <p:nvPr/>
        </p:nvGraphicFramePr>
        <p:xfrm>
          <a:off x="314175" y="1848440"/>
          <a:ext cx="11318797" cy="4735195"/>
        </p:xfrm>
        <a:graphic>
          <a:graphicData uri="http://schemas.openxmlformats.org/drawingml/2006/table">
            <a:tbl>
              <a:tblPr firstRow="1" bandRow="1">
                <a:tableStyleId>{01A66EDD-3DAB-4C5B-A090-DC80EC1FD486}</a:tableStyleId>
              </a:tblPr>
              <a:tblGrid>
                <a:gridCol w="1258269"/>
                <a:gridCol w="1257566"/>
                <a:gridCol w="1257566"/>
                <a:gridCol w="1257566"/>
                <a:gridCol w="1257566"/>
                <a:gridCol w="1257566"/>
                <a:gridCol w="1257566"/>
                <a:gridCol w="1257566"/>
                <a:gridCol w="1257566"/>
              </a:tblGrid>
              <a:tr h="260032">
                <a:tc rowSpan="2">
                  <a:txBody>
                    <a:bodyPr vert="horz" wrap="square" lIns="91440" tIns="45720" rIns="91440" bIns="45720" anchor="t" anchorCtr="0">
                      <a:spAutoFit/>
                    </a:bodyPr>
                    <a:p>
                      <a:pPr>
                        <a:defRPr/>
                      </a:pPr>
                      <a:r>
                        <a:rPr lang="ko-KR" altLang="en-US"/>
                        <a:t>전세가 </a:t>
                      </a:r>
                      <a:r>
                        <a:rPr lang="en-US" altLang="ko-KR"/>
                        <a:t>Class</a:t>
                      </a:r>
                      <a:endParaRPr lang="en-US" altLang="ko-KR"/>
                    </a:p>
                  </a:txBody>
                  <a:tcPr marL="91440" marR="91440"/>
                </a:tc>
                <a:tc rowSpan="2">
                  <a:txBody>
                    <a:bodyPr vert="horz" wrap="square" lIns="91440" tIns="45720" rIns="91440" bIns="45720" anchor="t" anchorCtr="0">
                      <a:spAutoFit/>
                    </a:bodyPr>
                    <a:p>
                      <a:pPr>
                        <a:defRPr/>
                      </a:pPr>
                      <a:r>
                        <a:rPr lang="ko-KR" altLang="en-US"/>
                        <a:t>독립변수</a:t>
                      </a:r>
                      <a:endParaRPr lang="ko-KR" altLang="en-US"/>
                    </a:p>
                  </a:txBody>
                  <a:tcPr marL="91440" marR="91440"/>
                </a:tc>
                <a:tc rowSpan="2">
                  <a:txBody>
                    <a:bodyPr vert="horz" wrap="square" lIns="91440" tIns="45720" rIns="91440" bIns="45720" anchor="t" anchorCtr="0">
                      <a:spAutoFit/>
                    </a:bodyPr>
                    <a:p>
                      <a:pPr>
                        <a:defRPr/>
                      </a:pPr>
                      <a:r>
                        <a:rPr lang="ko-KR" altLang="en-US"/>
                        <a:t>회귀계수</a:t>
                      </a:r>
                      <a:endParaRPr lang="ko-KR" altLang="en-US"/>
                    </a:p>
                  </a:txBody>
                  <a:tcPr marL="91440" marR="91440"/>
                </a:tc>
                <a:tc rowSpan="2">
                  <a:txBody>
                    <a:bodyPr vert="horz" wrap="square" lIns="91440" tIns="45720" rIns="91440" bIns="45720" anchor="t" anchorCtr="0">
                      <a:spAutoFit/>
                    </a:bodyPr>
                    <a:p>
                      <a:pPr>
                        <a:defRPr/>
                      </a:pPr>
                      <a:r>
                        <a:rPr lang="en-US" altLang="ko-KR"/>
                        <a:t>S.E.</a:t>
                      </a:r>
                      <a:endParaRPr lang="en-US" altLang="ko-KR"/>
                    </a:p>
                  </a:txBody>
                  <a:tcPr marL="91440" marR="91440"/>
                </a:tc>
                <a:tc rowSpan="2">
                  <a:txBody>
                    <a:bodyPr vert="horz" wrap="square" lIns="91440" tIns="45720" rIns="91440" bIns="45720" anchor="t" anchorCtr="0">
                      <a:spAutoFit/>
                    </a:bodyPr>
                    <a:p>
                      <a:pPr>
                        <a:defRPr/>
                      </a:pPr>
                      <a:r>
                        <a:rPr lang="en-US" altLang="ko-KR"/>
                        <a:t>Wald</a:t>
                      </a:r>
                      <a:endParaRPr lang="en-US" altLang="ko-KR"/>
                    </a:p>
                  </a:txBody>
                  <a:tcPr marL="91440" marR="91440"/>
                </a:tc>
                <a:tc rowSpan="2">
                  <a:txBody>
                    <a:bodyPr vert="horz" wrap="square" lIns="91440" tIns="45720" rIns="91440" bIns="45720" anchor="t" anchorCtr="0">
                      <a:spAutoFit/>
                    </a:bodyPr>
                    <a:p>
                      <a:pPr>
                        <a:defRPr/>
                      </a:pPr>
                      <a:r>
                        <a:rPr lang="ko-KR" altLang="en-US"/>
                        <a:t>p (유의확률)</a:t>
                      </a:r>
                      <a:endParaRPr lang="ko-KR" altLang="en-US"/>
                    </a:p>
                  </a:txBody>
                  <a:tcPr marL="91440" marR="91440"/>
                </a:tc>
                <a:tc rowSpan="2">
                  <a:txBody>
                    <a:bodyPr vert="horz" wrap="square" lIns="91440" tIns="45720" rIns="91440" bIns="45720" anchor="t" anchorCtr="0">
                      <a:spAutoFit/>
                    </a:bodyPr>
                    <a:p>
                      <a:pPr>
                        <a:defRPr/>
                      </a:pPr>
                      <a:r>
                        <a:rPr lang="en-US" altLang="ko-KR"/>
                        <a:t>OR</a:t>
                      </a:r>
                      <a:endParaRPr lang="en-US" altLang="ko-KR"/>
                    </a:p>
                    <a:p>
                      <a:pPr>
                        <a:defRPr/>
                      </a:pPr>
                      <a:r>
                        <a:rPr lang="en-US" altLang="ko-KR"/>
                        <a:t>(</a:t>
                      </a:r>
                      <a:r>
                        <a:rPr lang="ko-KR" altLang="en-US"/>
                        <a:t>오즈비</a:t>
                      </a:r>
                      <a:r>
                        <a:rPr lang="en-US" altLang="ko-KR"/>
                        <a:t>)</a:t>
                      </a:r>
                      <a:endParaRPr lang="en-US" altLang="ko-KR"/>
                    </a:p>
                  </a:txBody>
                  <a:tcPr marL="91440" marR="91440"/>
                </a:tc>
                <a:tc gridSpan="2">
                  <a:txBody>
                    <a:bodyPr vert="horz" wrap="square" lIns="91440" tIns="45720" rIns="91440" bIns="45720" anchor="t" anchorCtr="0">
                      <a:spAutoFit/>
                    </a:bodyPr>
                    <a:p>
                      <a:pPr>
                        <a:defRPr/>
                      </a:pPr>
                      <a:r>
                        <a:rPr lang="en-US" altLang="ko-KR"/>
                        <a:t>99% </a:t>
                      </a:r>
                      <a:r>
                        <a:rPr lang="ko-KR" altLang="en-US"/>
                        <a:t>신뢰구간</a:t>
                      </a:r>
                      <a:endParaRPr lang="ko-KR" altLang="en-US"/>
                    </a:p>
                  </a:txBody>
                  <a:tcPr marL="91440" marR="91440"/>
                </a:tc>
                <a:tc hMerge="1">
                  <a:txBody>
                    <a:bodyPr vert="horz" wrap="square" lIns="91440" tIns="45720" rIns="91440" bIns="45720" anchor="t" anchorCtr="0">
                      <a:spAutoFit/>
                    </a:bodyPr>
                    <a:p>
                      <a:pPr>
                        <a:defRPr/>
                      </a:pPr>
                      <a:endParaRPr lang="ko-KR" altLang="en-US"/>
                    </a:p>
                  </a:txBody>
                  <a:tcPr marL="91440" marR="91440"/>
                </a:tc>
              </a:tr>
              <a:tr h="260032">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a:txBody>
                    <a:bodyPr vert="horz" wrap="square" lIns="91440" tIns="45720" rIns="91440" bIns="45720" anchor="t" anchorCtr="0">
                      <a:spAutoFit/>
                    </a:bodyPr>
                    <a:p>
                      <a:pPr>
                        <a:defRPr/>
                      </a:pPr>
                      <a:r>
                        <a:rPr lang="ko-KR" altLang="en-US"/>
                        <a:t>하한</a:t>
                      </a:r>
                      <a:endParaRPr lang="ko-KR" altLang="en-US"/>
                    </a:p>
                  </a:txBody>
                  <a:tcPr marL="91440" marR="91440"/>
                </a:tc>
                <a:tc>
                  <a:txBody>
                    <a:bodyPr vert="horz" wrap="square" lIns="91440" tIns="45720" rIns="91440" bIns="45720" anchor="t" anchorCtr="0">
                      <a:spAutoFit/>
                    </a:bodyPr>
                    <a:p>
                      <a:pPr>
                        <a:defRPr/>
                      </a:pPr>
                      <a:r>
                        <a:rPr lang="ko-KR" altLang="en-US"/>
                        <a:t>상한</a:t>
                      </a:r>
                      <a:endParaRPr lang="ko-KR" altLang="en-US"/>
                    </a:p>
                  </a:txBody>
                  <a:tcPr marL="91440" marR="91440"/>
                </a:tc>
              </a:tr>
              <a:tr h="370840">
                <a:tc rowSpan="5">
                  <a:txBody>
                    <a:bodyPr vert="horz" wrap="square" lIns="91440" tIns="45720" rIns="91440" bIns="45720" anchor="t" anchorCtr="0">
                      <a:spAutoFit/>
                    </a:bodyPr>
                    <a:p>
                      <a:pPr>
                        <a:defRPr/>
                      </a:pPr>
                      <a:r>
                        <a:rPr lang="en-US" altLang="ko-KR"/>
                        <a:t>2</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-0.2258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-15.209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0.798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-0.264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-0.188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-0.388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-32.641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0.678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-0.419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-0.7147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-49.307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0.489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-0.752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-0.4233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-50.491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0.089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12.042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rowSpan="6">
                  <a:txBody>
                    <a:bodyPr vert="horz" wrap="square" lIns="91440" tIns="45720" rIns="91440" bIns="45720" anchor="t" anchorCtr="0">
                      <a:spAutoFit/>
                    </a:bodyPr>
                    <a:p>
                      <a:pPr>
                        <a:defRPr/>
                      </a:pPr>
                      <a:r>
                        <a:rPr lang="en-US" altLang="ko-KR"/>
                        <a:t>3</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0.1161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14.81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1.123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0.096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-1.079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-97.512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2.9254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161.788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18.641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2.879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2.972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-0.5844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-35.723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0.557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-0.627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-0.542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0.1711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11.508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1.187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0.133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0.4112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26.41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1.509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0.371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63" name="Google Shape;763;p52"/>
          <p:cNvGrpSpPr/>
          <p:nvPr/>
        </p:nvGrpSpPr>
        <p:grpSpPr>
          <a:xfrm rot="0">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통계 분석</a:t>
            </a:r>
            <a:endParaRPr sz="1400" b="0" i="0" u="none" strike="noStrike" cap="none">
              <a:solidFill>
                <a:srgbClr val="000000"/>
              </a:solidFill>
              <a:latin typeface="Arial"/>
              <a:ea typeface="Arial"/>
              <a:cs typeface="Arial"/>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5667000"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a:latin typeface="맑은 고딕"/>
                <a:ea typeface="맑은 고딕"/>
                <a:cs typeface="맑은 고딕"/>
                <a:sym typeface="맑은 고딕"/>
              </a:rPr>
              <a:t>APT</a:t>
            </a:r>
            <a:r>
              <a:rPr lang="ko-KR" altLang="en-US">
                <a:latin typeface="맑은 고딕"/>
                <a:ea typeface="맑은 고딕"/>
                <a:cs typeface="맑은 고딕"/>
                <a:sym typeface="맑은 고딕"/>
              </a:rPr>
              <a:t> </a:t>
            </a:r>
            <a:r>
              <a:rPr lang="ko-KR">
                <a:latin typeface="맑은 고딕"/>
                <a:ea typeface="맑은 고딕"/>
                <a:cs typeface="맑은 고딕"/>
                <a:sym typeface="맑은 고딕"/>
              </a:rPr>
              <a:t>전세가별 독립변수들의 영향</a:t>
            </a:r>
            <a:r>
              <a:rPr lang="ko-KR" altLang="en-US">
                <a:latin typeface="맑은 고딕"/>
                <a:ea typeface="맑은 고딕"/>
                <a:cs typeface="맑은 고딕"/>
                <a:sym typeface="맑은 고딕"/>
              </a:rPr>
              <a:t>력</a:t>
            </a:r>
            <a:endParaRPr lang="ko-KR" altLang="en-US">
              <a:latin typeface="맑은 고딕"/>
              <a:ea typeface="맑은 고딕"/>
              <a:cs typeface="맑은 고딕"/>
              <a:sym typeface="맑은 고딕"/>
            </a:endParaRPr>
          </a:p>
        </p:txBody>
      </p:sp>
      <p:graphicFrame>
        <p:nvGraphicFramePr>
          <p:cNvPr id="769" name=""/>
          <p:cNvGraphicFramePr>
            <a:graphicFrameLocks noGrp="1"/>
          </p:cNvGraphicFramePr>
          <p:nvPr/>
        </p:nvGraphicFramePr>
        <p:xfrm>
          <a:off x="314175" y="1848440"/>
          <a:ext cx="11318797" cy="4364355"/>
        </p:xfrm>
        <a:graphic>
          <a:graphicData uri="http://schemas.openxmlformats.org/drawingml/2006/table">
            <a:tbl>
              <a:tblPr firstRow="1" bandRow="1">
                <a:tableStyleId>{01A66EDD-3DAB-4C5B-A090-DC80EC1FD486}</a:tableStyleId>
              </a:tblPr>
              <a:tblGrid>
                <a:gridCol w="1258269"/>
                <a:gridCol w="1257566"/>
                <a:gridCol w="1257566"/>
                <a:gridCol w="1257566"/>
                <a:gridCol w="1257566"/>
                <a:gridCol w="1257566"/>
                <a:gridCol w="1257566"/>
                <a:gridCol w="1257566"/>
                <a:gridCol w="1257566"/>
              </a:tblGrid>
              <a:tr h="260032">
                <a:tc rowSpan="2">
                  <a:txBody>
                    <a:bodyPr vert="horz" wrap="square" lIns="91440" tIns="45720" rIns="91440" bIns="45720" anchor="t" anchorCtr="0">
                      <a:spAutoFit/>
                    </a:bodyPr>
                    <a:p>
                      <a:pPr>
                        <a:defRPr/>
                      </a:pPr>
                      <a:r>
                        <a:rPr lang="ko-KR" altLang="en-US"/>
                        <a:t>전세가 </a:t>
                      </a:r>
                      <a:r>
                        <a:rPr lang="en-US" altLang="ko-KR"/>
                        <a:t>Class</a:t>
                      </a:r>
                      <a:endParaRPr lang="en-US" altLang="ko-KR"/>
                    </a:p>
                  </a:txBody>
                  <a:tcPr marL="91440" marR="91440"/>
                </a:tc>
                <a:tc rowSpan="2">
                  <a:txBody>
                    <a:bodyPr vert="horz" wrap="square" lIns="91440" tIns="45720" rIns="91440" bIns="45720" anchor="t" anchorCtr="0">
                      <a:spAutoFit/>
                    </a:bodyPr>
                    <a:p>
                      <a:pPr>
                        <a:defRPr/>
                      </a:pPr>
                      <a:r>
                        <a:rPr lang="ko-KR" altLang="en-US"/>
                        <a:t>독립변수</a:t>
                      </a:r>
                      <a:endParaRPr lang="ko-KR" altLang="en-US"/>
                    </a:p>
                  </a:txBody>
                  <a:tcPr marL="91440" marR="91440"/>
                </a:tc>
                <a:tc rowSpan="2">
                  <a:txBody>
                    <a:bodyPr vert="horz" wrap="square" lIns="91440" tIns="45720" rIns="91440" bIns="45720" anchor="t" anchorCtr="0">
                      <a:spAutoFit/>
                    </a:bodyPr>
                    <a:p>
                      <a:pPr>
                        <a:defRPr/>
                      </a:pPr>
                      <a:r>
                        <a:rPr lang="ko-KR" altLang="en-US"/>
                        <a:t>회귀계수</a:t>
                      </a:r>
                      <a:endParaRPr lang="ko-KR" altLang="en-US"/>
                    </a:p>
                  </a:txBody>
                  <a:tcPr marL="91440" marR="91440"/>
                </a:tc>
                <a:tc rowSpan="2">
                  <a:txBody>
                    <a:bodyPr vert="horz" wrap="square" lIns="91440" tIns="45720" rIns="91440" bIns="45720" anchor="t" anchorCtr="0">
                      <a:spAutoFit/>
                    </a:bodyPr>
                    <a:p>
                      <a:pPr>
                        <a:defRPr/>
                      </a:pPr>
                      <a:r>
                        <a:rPr lang="en-US" altLang="ko-KR"/>
                        <a:t>S.E.</a:t>
                      </a:r>
                      <a:endParaRPr lang="en-US" altLang="ko-KR"/>
                    </a:p>
                  </a:txBody>
                  <a:tcPr marL="91440" marR="91440"/>
                </a:tc>
                <a:tc rowSpan="2">
                  <a:txBody>
                    <a:bodyPr vert="horz" wrap="square" lIns="91440" tIns="45720" rIns="91440" bIns="45720" anchor="t" anchorCtr="0">
                      <a:spAutoFit/>
                    </a:bodyPr>
                    <a:p>
                      <a:pPr>
                        <a:defRPr/>
                      </a:pPr>
                      <a:r>
                        <a:rPr lang="en-US" altLang="ko-KR"/>
                        <a:t>Wald</a:t>
                      </a:r>
                      <a:endParaRPr lang="en-US" altLang="ko-KR"/>
                    </a:p>
                  </a:txBody>
                  <a:tcPr marL="91440" marR="91440"/>
                </a:tc>
                <a:tc rowSpan="2">
                  <a:txBody>
                    <a:bodyPr vert="horz" wrap="square" lIns="91440" tIns="45720" rIns="91440" bIns="45720" anchor="t" anchorCtr="0">
                      <a:spAutoFit/>
                    </a:bodyPr>
                    <a:p>
                      <a:pPr>
                        <a:defRPr/>
                      </a:pPr>
                      <a:r>
                        <a:rPr lang="ko-KR" altLang="en-US"/>
                        <a:t>p (유의확률)</a:t>
                      </a:r>
                      <a:endParaRPr lang="ko-KR" altLang="en-US"/>
                    </a:p>
                  </a:txBody>
                  <a:tcPr marL="91440" marR="91440"/>
                </a:tc>
                <a:tc rowSpan="2">
                  <a:txBody>
                    <a:bodyPr vert="horz" wrap="square" lIns="91440" tIns="45720" rIns="91440" bIns="45720" anchor="t" anchorCtr="0">
                      <a:spAutoFit/>
                    </a:bodyPr>
                    <a:p>
                      <a:pPr>
                        <a:defRPr/>
                      </a:pPr>
                      <a:r>
                        <a:rPr lang="en-US" altLang="ko-KR"/>
                        <a:t>OR</a:t>
                      </a:r>
                      <a:endParaRPr lang="en-US" altLang="ko-KR"/>
                    </a:p>
                    <a:p>
                      <a:pPr>
                        <a:defRPr/>
                      </a:pPr>
                      <a:r>
                        <a:rPr lang="en-US" altLang="ko-KR"/>
                        <a:t>(</a:t>
                      </a:r>
                      <a:r>
                        <a:rPr lang="ko-KR" altLang="en-US"/>
                        <a:t>오즈비</a:t>
                      </a:r>
                      <a:r>
                        <a:rPr lang="en-US" altLang="ko-KR"/>
                        <a:t>)</a:t>
                      </a:r>
                      <a:endParaRPr lang="en-US" altLang="ko-KR"/>
                    </a:p>
                  </a:txBody>
                  <a:tcPr marL="91440" marR="91440"/>
                </a:tc>
                <a:tc gridSpan="2">
                  <a:txBody>
                    <a:bodyPr vert="horz" wrap="square" lIns="91440" tIns="45720" rIns="91440" bIns="45720" anchor="t" anchorCtr="0">
                      <a:spAutoFit/>
                    </a:bodyPr>
                    <a:p>
                      <a:pPr>
                        <a:defRPr/>
                      </a:pPr>
                      <a:r>
                        <a:rPr lang="en-US" altLang="ko-KR"/>
                        <a:t>99% </a:t>
                      </a:r>
                      <a:r>
                        <a:rPr lang="ko-KR" altLang="en-US"/>
                        <a:t>신뢰구간</a:t>
                      </a:r>
                      <a:endParaRPr lang="ko-KR" altLang="en-US"/>
                    </a:p>
                  </a:txBody>
                  <a:tcPr marL="91440" marR="91440"/>
                </a:tc>
                <a:tc hMerge="1">
                  <a:txBody>
                    <a:bodyPr vert="horz" wrap="square" lIns="91440" tIns="45720" rIns="91440" bIns="45720" anchor="t" anchorCtr="0">
                      <a:spAutoFit/>
                    </a:bodyPr>
                    <a:p>
                      <a:pPr>
                        <a:defRPr/>
                      </a:pPr>
                      <a:endParaRPr lang="ko-KR" altLang="en-US"/>
                    </a:p>
                  </a:txBody>
                  <a:tcPr marL="91440" marR="91440"/>
                </a:tc>
              </a:tr>
              <a:tr h="260032">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vMerge="1">
                  <a:txBody>
                    <a:bodyPr wrap="square">
                      <a:spAutoFit/>
                    </a:bodyPr>
                    <a:p>
                      <a:pPr>
                        <a:defRPr/>
                      </a:pPr>
                      <a:endParaRPr lang="en-US" altLang="ko-KR"/>
                    </a:p>
                  </a:txBody>
                  <a:tcPr marL="91440" marR="91440"/>
                </a:tc>
                <a:tc>
                  <a:txBody>
                    <a:bodyPr vert="horz" wrap="square" lIns="91440" tIns="45720" rIns="91440" bIns="45720" anchor="t" anchorCtr="0">
                      <a:spAutoFit/>
                    </a:bodyPr>
                    <a:p>
                      <a:pPr>
                        <a:defRPr/>
                      </a:pPr>
                      <a:r>
                        <a:rPr lang="ko-KR" altLang="en-US"/>
                        <a:t>하한</a:t>
                      </a:r>
                      <a:endParaRPr lang="ko-KR" altLang="en-US"/>
                    </a:p>
                  </a:txBody>
                  <a:tcPr marL="91440" marR="91440"/>
                </a:tc>
                <a:tc>
                  <a:txBody>
                    <a:bodyPr vert="horz" wrap="square" lIns="91440" tIns="45720" rIns="91440" bIns="45720" anchor="t" anchorCtr="0">
                      <a:spAutoFit/>
                    </a:bodyPr>
                    <a:p>
                      <a:pPr>
                        <a:defRPr/>
                      </a:pPr>
                      <a:r>
                        <a:rPr lang="ko-KR" altLang="en-US"/>
                        <a:t>상한</a:t>
                      </a:r>
                      <a:endParaRPr lang="ko-KR" altLang="en-US"/>
                    </a:p>
                  </a:txBody>
                  <a:tcPr marL="91440" marR="91440"/>
                </a:tc>
              </a:tr>
              <a:tr h="370840">
                <a:tc rowSpan="2">
                  <a:txBody>
                    <a:bodyPr vert="horz" wrap="square" lIns="91440" tIns="45720" rIns="91440" bIns="45720" anchor="t" anchorCtr="0">
                      <a:spAutoFit/>
                    </a:bodyPr>
                    <a:p>
                      <a:pPr>
                        <a:defRPr/>
                      </a:pPr>
                      <a:r>
                        <a:rPr lang="en-US" altLang="ko-KR"/>
                        <a:t>3</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-0.2894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-31.192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-0.313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-0.266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-0.727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-77.312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0.483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rowSpan="8">
                  <a:txBody>
                    <a:bodyPr vert="horz" wrap="square" lIns="91440" tIns="45720" rIns="91440" bIns="45720" anchor="t" anchorCtr="0">
                      <a:spAutoFit/>
                    </a:bodyPr>
                    <a:p>
                      <a:pPr>
                        <a:defRPr/>
                      </a:pPr>
                      <a:endParaRPr lang="en-US" altLang="ko-KR"/>
                    </a:p>
                    <a:p>
                      <a:pPr>
                        <a:defRPr/>
                      </a:pPr>
                      <a:r>
                        <a:rPr lang="en-US" altLang="ko-KR"/>
                        <a:t>4</a:t>
                      </a: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Population</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-2.9085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-143.339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-2.961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-2.856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Crime_Rates</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-3.1043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-136.49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-3.163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-3.046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YearMonth_encoded</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4.6526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115.655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4.549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4.756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HSP_index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-0.8101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0.039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-20.993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104.855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-0.909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-0.711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SDT_index</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-5.0977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0.038</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-132.662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0.445</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-5.197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-4.999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IR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-6.3749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0.051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-125.013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-6.506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-6.244</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UR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-3.6309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-137.941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0.002</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-3.699</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-3.563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r h="370840">
                <a:tc vMerge="1">
                  <a:txBody>
                    <a:bodyPr vert="horz" wrap="square" lIns="91440" tIns="45720" rIns="91440" bIns="45720" anchor="t" anchorCtr="0">
                      <a:spAutoFit/>
                    </a:bodyPr>
                    <a:p>
                      <a:pPr>
                        <a:defRPr/>
                      </a:pPr>
                      <a:endParaRPr lang="en-US" altLang="ko-KR"/>
                    </a:p>
                  </a:txBody>
                  <a:tcPr marL="91440" marR="91440"/>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Floor</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1.4547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0.016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89.271</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0.026</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1.413</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c>
                  <a:txBody>
                    <a:bodyPr vert="horz" wrap="square" lIns="91440" tIns="45720" rIns="91440" bIns="45720" anchor="ctr" anchorCtr="0">
                      <a:spAutoFit/>
                    </a:bodyPr>
                    <a:p>
                      <a:pPr>
                        <a:defRPr/>
                      </a:pPr>
                      <a:r>
                        <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rPr>
                        <a:t>1.497</a:t>
                      </a:r>
                      <a:endParaRPr xmlns:mc="http://schemas.openxmlformats.org/markup-compatibility/2006" xmlns:hp="http://schemas.haansoft.com/office/presentation/8.0" lang="EN-US" sz="1100" b="0" i="0" u="none" strike="noStrike" mc:Ignorable="hp" hp:hslEmbossed="0">
                        <a:solidFill>
                          <a:srgbClr val="000000"/>
                        </a:solidFill>
                        <a:latin typeface="맑은 고딕"/>
                        <a:ea typeface="맑은 고딕"/>
                      </a:endParaRPr>
                    </a:p>
                  </a:txBody>
                  <a:tcPr marL="91440" marR="91440" anchor="ctr">
                    <a:lnL w="0">
                      <a:noFill/>
                    </a:lnL>
                    <a:lnR w="0">
                      <a:noFill/>
                    </a:lnR>
                    <a:lnT w="0">
                      <a:noFill/>
                    </a:lnT>
                    <a:lnB w="0">
                      <a:noFill/>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Arial"/>
                <a:ea typeface="Arial"/>
                <a:cs typeface="Arial"/>
                <a:sym typeface="Arial"/>
              </a:rPr>
              <a:t> 부동산 전세가격 예측·전세가율 분석</a:t>
            </a:r>
            <a:endParaRPr lang="ko-K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맑은 고딕"/>
              <a:ea typeface="맑은 고딕"/>
              <a:cs typeface="맑은 고딕"/>
              <a:sym typeface="맑은 고딕"/>
            </a:endParaRPr>
          </a:p>
        </p:txBody>
      </p:sp>
      <p:grpSp>
        <p:nvGrpSpPr>
          <p:cNvPr id="774" name="Google Shape;774;p53"/>
          <p:cNvGrpSpPr/>
          <p:nvPr/>
        </p:nvGrpSpPr>
        <p:grpSpPr>
          <a:xfrm rot="0">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맑은 고딕"/>
                <a:ea typeface="맑은 고딕"/>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맑은 고딕"/>
                <a:ea typeface="맑은 고딕"/>
                <a:cs typeface="맑은 고딕"/>
                <a:sym typeface="맑은 고딕"/>
              </a:rPr>
              <a:t>변수 설정</a:t>
            </a:r>
            <a:endParaRPr sz="1400" b="0" i="0" u="none" strike="noStrike" cap="none">
              <a:solidFill>
                <a:srgbClr val="000000"/>
              </a:solidFill>
              <a:latin typeface="Arial"/>
              <a:ea typeface="Arial"/>
              <a:cs typeface="Arial"/>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79" name="Google Shape;779;p53"/>
          <p:cNvSpPr txBox="1"/>
          <p:nvPr/>
        </p:nvSpPr>
        <p:spPr>
          <a:xfrm>
            <a:off x="740229" y="1970314"/>
            <a:ext cx="4865914" cy="307777"/>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sz="1400" b="0" i="0" u="none" strike="noStrike" cap="none">
                <a:solidFill>
                  <a:srgbClr val="000000"/>
                </a:solidFill>
                <a:latin typeface="Arial"/>
                <a:ea typeface="Arial"/>
                <a:cs typeface="Arial"/>
                <a:sym typeface="Arial"/>
              </a:rPr>
              <a:t>최종 변수 설정</a:t>
            </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785" name="Google Shape;785;p54"/>
          <p:cNvGrpSpPr/>
          <p:nvPr/>
        </p:nvGrpSpPr>
        <p:grpSpPr>
          <a:xfrm>
            <a:off x="10027920" y="-3"/>
            <a:ext cx="2164081" cy="781115"/>
            <a:chOff x="9919316" y="4585314"/>
            <a:chExt cx="2272685" cy="1136343"/>
          </a:xfrm>
        </p:grpSpPr>
        <p:sp>
          <p:nvSpPr>
            <p:cNvPr id="786" name="Google Shape;786;p5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787" name="Google Shape;787;p5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788" name="Google Shape;788;p54"/>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Arial"/>
                <a:ea typeface="Arial"/>
                <a:cs typeface="Arial"/>
                <a:sym typeface="Arial"/>
              </a:rPr>
              <a:t>모델 훈련 및 평가 순서도</a:t>
            </a:r>
            <a:endParaRPr b="1" i="0" sz="1800" u="none" cap="none" strike="noStrike">
              <a:solidFill>
                <a:srgbClr val="000000"/>
              </a:solidFill>
              <a:latin typeface="Arial"/>
              <a:ea typeface="Arial"/>
              <a:cs typeface="Arial"/>
              <a:sym typeface="Arial"/>
            </a:endParaRPr>
          </a:p>
        </p:txBody>
      </p:sp>
      <p:pic>
        <p:nvPicPr>
          <p:cNvPr descr="어둠, 달, 블랙이(가) 표시된 사진&#10;&#10;자동 생성된 설명" id="789" name="Google Shape;789;p5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790" name="Google Shape;790;p54"/>
          <p:cNvSpPr/>
          <p:nvPr/>
        </p:nvSpPr>
        <p:spPr>
          <a:xfrm>
            <a:off x="148700" y="3282695"/>
            <a:ext cx="17830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데이터 수집 및 전처리</a:t>
            </a:r>
            <a:endParaRPr b="0" i="0" sz="1400" u="none" cap="none" strike="noStrike">
              <a:solidFill>
                <a:schemeClr val="lt1"/>
              </a:solidFill>
              <a:latin typeface="Arial"/>
              <a:ea typeface="Arial"/>
              <a:cs typeface="Arial"/>
              <a:sym typeface="Arial"/>
            </a:endParaRPr>
          </a:p>
        </p:txBody>
      </p:sp>
      <p:sp>
        <p:nvSpPr>
          <p:cNvPr id="791" name="Google Shape;791;p54"/>
          <p:cNvSpPr/>
          <p:nvPr/>
        </p:nvSpPr>
        <p:spPr>
          <a:xfrm>
            <a:off x="2532888" y="3282696"/>
            <a:ext cx="1335024"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데이터 셋 분리</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(Train / Test)</a:t>
            </a:r>
            <a:endParaRPr b="0" i="0" sz="1400" u="none" cap="none" strike="noStrike">
              <a:solidFill>
                <a:schemeClr val="dk1"/>
              </a:solidFill>
              <a:latin typeface="Arial"/>
              <a:ea typeface="Arial"/>
              <a:cs typeface="Arial"/>
              <a:sym typeface="Arial"/>
            </a:endParaRPr>
          </a:p>
        </p:txBody>
      </p:sp>
      <p:sp>
        <p:nvSpPr>
          <p:cNvPr id="792" name="Google Shape;792;p54"/>
          <p:cNvSpPr/>
          <p:nvPr/>
        </p:nvSpPr>
        <p:spPr>
          <a:xfrm>
            <a:off x="4408060" y="3282696"/>
            <a:ext cx="3950208" cy="914400"/>
          </a:xfrm>
          <a:prstGeom prst="roundRect">
            <a:avLst>
              <a:gd fmla="val 16667" name="adj"/>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Model 생성 및 학습</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RandomForest/ XGBoost / LightGBM</a:t>
            </a:r>
            <a:endParaRPr b="1" i="0" sz="1600" u="none" cap="none" strike="noStrike">
              <a:solidFill>
                <a:srgbClr val="1E4E79"/>
              </a:solidFill>
              <a:latin typeface="Arial"/>
              <a:ea typeface="Arial"/>
              <a:cs typeface="Arial"/>
              <a:sym typeface="Arial"/>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KNN / FNN / LSTM / GRU </a:t>
            </a:r>
            <a:endParaRPr b="1" i="0" sz="1600" u="none" cap="none" strike="noStrike">
              <a:solidFill>
                <a:srgbClr val="1E4E79"/>
              </a:solidFill>
              <a:latin typeface="Arial"/>
              <a:ea typeface="Arial"/>
              <a:cs typeface="Arial"/>
              <a:sym typeface="Arial"/>
            </a:endParaRPr>
          </a:p>
        </p:txBody>
      </p:sp>
      <p:sp>
        <p:nvSpPr>
          <p:cNvPr id="793" name="Google Shape;793;p54"/>
          <p:cNvSpPr/>
          <p:nvPr/>
        </p:nvSpPr>
        <p:spPr>
          <a:xfrm>
            <a:off x="8898416" y="3282696"/>
            <a:ext cx="2723608" cy="914400"/>
          </a:xfrm>
          <a:prstGeom prst="roundRect">
            <a:avLst>
              <a:gd fmla="val 16667" name="adj"/>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모델 평가</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MSE / MAPE /</a:t>
            </a:r>
            <a:endParaRPr/>
          </a:p>
          <a:p>
            <a:pPr indent="0" lvl="0" marL="0" marR="0" rtl="0" algn="ctr">
              <a:lnSpc>
                <a:spcPct val="100000"/>
              </a:lnSpc>
              <a:spcBef>
                <a:spcPts val="0"/>
              </a:spcBef>
              <a:spcAft>
                <a:spcPts val="0"/>
              </a:spcAft>
              <a:buNone/>
            </a:pPr>
            <a:r>
              <a:rPr b="1" i="0" lang="ko-KR" sz="1600" u="none" cap="none" strike="noStrike">
                <a:solidFill>
                  <a:srgbClr val="1E4E79"/>
                </a:solidFill>
                <a:latin typeface="Arial"/>
                <a:ea typeface="Arial"/>
                <a:cs typeface="Arial"/>
                <a:sym typeface="Arial"/>
              </a:rPr>
              <a:t>R-Squared / RMSE</a:t>
            </a:r>
            <a:endParaRPr b="1" i="0" sz="1600" u="none" cap="none" strike="noStrike">
              <a:solidFill>
                <a:srgbClr val="1E4E79"/>
              </a:solidFill>
              <a:latin typeface="Arial"/>
              <a:ea typeface="Arial"/>
              <a:cs typeface="Arial"/>
              <a:sym typeface="Arial"/>
            </a:endParaRPr>
          </a:p>
        </p:txBody>
      </p:sp>
      <p:cxnSp>
        <p:nvCxnSpPr>
          <p:cNvPr id="794" name="Google Shape;794;p54"/>
          <p:cNvCxnSpPr>
            <a:stCxn id="790" idx="3"/>
            <a:endCxn id="791" idx="1"/>
          </p:cNvCxnSpPr>
          <p:nvPr/>
        </p:nvCxnSpPr>
        <p:spPr>
          <a:xfrm>
            <a:off x="1931780" y="3739895"/>
            <a:ext cx="601200" cy="0"/>
          </a:xfrm>
          <a:prstGeom prst="straightConnector1">
            <a:avLst/>
          </a:prstGeom>
          <a:noFill/>
          <a:ln cap="flat" cmpd="sng" w="28575">
            <a:solidFill>
              <a:schemeClr val="dk1"/>
            </a:solidFill>
            <a:prstDash val="solid"/>
            <a:round/>
            <a:headEnd len="sm" w="sm" type="none"/>
            <a:tailEnd len="med" w="med" type="triangle"/>
          </a:ln>
        </p:spPr>
      </p:cxnSp>
      <p:cxnSp>
        <p:nvCxnSpPr>
          <p:cNvPr id="795" name="Google Shape;795;p54"/>
          <p:cNvCxnSpPr>
            <a:stCxn id="791" idx="3"/>
            <a:endCxn id="792" idx="1"/>
          </p:cNvCxnSpPr>
          <p:nvPr/>
        </p:nvCxnSpPr>
        <p:spPr>
          <a:xfrm>
            <a:off x="3867912" y="3739896"/>
            <a:ext cx="540000" cy="0"/>
          </a:xfrm>
          <a:prstGeom prst="straightConnector1">
            <a:avLst/>
          </a:prstGeom>
          <a:noFill/>
          <a:ln cap="flat" cmpd="sng" w="28575">
            <a:solidFill>
              <a:schemeClr val="dk1"/>
            </a:solidFill>
            <a:prstDash val="solid"/>
            <a:round/>
            <a:headEnd len="sm" w="sm" type="none"/>
            <a:tailEnd len="med" w="med" type="triangle"/>
          </a:ln>
        </p:spPr>
      </p:cxnSp>
      <p:cxnSp>
        <p:nvCxnSpPr>
          <p:cNvPr id="796" name="Google Shape;796;p54"/>
          <p:cNvCxnSpPr>
            <a:stCxn id="792" idx="3"/>
            <a:endCxn id="793" idx="1"/>
          </p:cNvCxnSpPr>
          <p:nvPr/>
        </p:nvCxnSpPr>
        <p:spPr>
          <a:xfrm>
            <a:off x="8358268" y="3739896"/>
            <a:ext cx="540000" cy="0"/>
          </a:xfrm>
          <a:prstGeom prst="straightConnector1">
            <a:avLst/>
          </a:prstGeom>
          <a:noFill/>
          <a:ln cap="flat" cmpd="sng" w="28575">
            <a:solidFill>
              <a:schemeClr val="dk1"/>
            </a:solidFill>
            <a:prstDash val="solid"/>
            <a:round/>
            <a:headEnd len="sm" w="sm" type="none"/>
            <a:tailEnd len="med" w="med" type="triangle"/>
          </a:ln>
        </p:spPr>
      </p:cxnSp>
      <p:sp>
        <p:nvSpPr>
          <p:cNvPr id="797" name="Google Shape;797;p54"/>
          <p:cNvSpPr/>
          <p:nvPr/>
        </p:nvSpPr>
        <p:spPr>
          <a:xfrm>
            <a:off x="5565648" y="1574704"/>
            <a:ext cx="1060704"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Test</a:t>
            </a:r>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데이터 셋</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98" name="Google Shape;798;p54"/>
          <p:cNvSpPr/>
          <p:nvPr/>
        </p:nvSpPr>
        <p:spPr>
          <a:xfrm>
            <a:off x="4581144" y="4990688"/>
            <a:ext cx="105460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Train</a:t>
            </a:r>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데이터 셋</a:t>
            </a:r>
            <a:endParaRPr/>
          </a:p>
        </p:txBody>
      </p:sp>
      <p:cxnSp>
        <p:nvCxnSpPr>
          <p:cNvPr id="799" name="Google Shape;799;p54"/>
          <p:cNvCxnSpPr>
            <a:stCxn id="791" idx="2"/>
            <a:endCxn id="798" idx="1"/>
          </p:cNvCxnSpPr>
          <p:nvPr/>
        </p:nvCxnSpPr>
        <p:spPr>
          <a:xfrm flipH="1" rot="-5400000">
            <a:off x="3265350" y="4132146"/>
            <a:ext cx="1250700" cy="1380600"/>
          </a:xfrm>
          <a:prstGeom prst="bentConnector2">
            <a:avLst/>
          </a:prstGeom>
          <a:noFill/>
          <a:ln cap="flat" cmpd="sng" w="28575">
            <a:solidFill>
              <a:schemeClr val="dk1"/>
            </a:solidFill>
            <a:prstDash val="solid"/>
            <a:round/>
            <a:headEnd len="sm" w="sm" type="none"/>
            <a:tailEnd len="med" w="med" type="triangle"/>
          </a:ln>
        </p:spPr>
      </p:cxnSp>
      <p:cxnSp>
        <p:nvCxnSpPr>
          <p:cNvPr id="800" name="Google Shape;800;p54"/>
          <p:cNvCxnSpPr>
            <a:stCxn id="791" idx="0"/>
            <a:endCxn id="797" idx="1"/>
          </p:cNvCxnSpPr>
          <p:nvPr/>
        </p:nvCxnSpPr>
        <p:spPr>
          <a:xfrm rot="-5400000">
            <a:off x="3757650" y="1474746"/>
            <a:ext cx="1250700" cy="2365200"/>
          </a:xfrm>
          <a:prstGeom prst="bentConnector2">
            <a:avLst/>
          </a:prstGeom>
          <a:noFill/>
          <a:ln cap="flat" cmpd="sng" w="28575">
            <a:solidFill>
              <a:schemeClr val="dk1"/>
            </a:solidFill>
            <a:prstDash val="solid"/>
            <a:round/>
            <a:headEnd len="sm" w="sm" type="none"/>
            <a:tailEnd len="med" w="med" type="triangle"/>
          </a:ln>
        </p:spPr>
      </p:cxnSp>
      <p:cxnSp>
        <p:nvCxnSpPr>
          <p:cNvPr id="801" name="Google Shape;801;p54"/>
          <p:cNvCxnSpPr>
            <a:stCxn id="797" idx="3"/>
            <a:endCxn id="793" idx="0"/>
          </p:cNvCxnSpPr>
          <p:nvPr/>
        </p:nvCxnSpPr>
        <p:spPr>
          <a:xfrm>
            <a:off x="6626352" y="2031904"/>
            <a:ext cx="3633900" cy="1250700"/>
          </a:xfrm>
          <a:prstGeom prst="bentConnector2">
            <a:avLst/>
          </a:prstGeom>
          <a:noFill/>
          <a:ln cap="flat" cmpd="sng" w="28575">
            <a:solidFill>
              <a:schemeClr val="dk1"/>
            </a:solidFill>
            <a:prstDash val="solid"/>
            <a:round/>
            <a:headEnd len="sm" w="sm" type="none"/>
            <a:tailEnd len="med" w="med" type="triangle"/>
          </a:ln>
        </p:spPr>
      </p:cxnSp>
      <p:cxnSp>
        <p:nvCxnSpPr>
          <p:cNvPr id="802" name="Google Shape;802;p54"/>
          <p:cNvCxnSpPr>
            <a:stCxn id="798" idx="3"/>
            <a:endCxn id="792" idx="2"/>
          </p:cNvCxnSpPr>
          <p:nvPr/>
        </p:nvCxnSpPr>
        <p:spPr>
          <a:xfrm flipH="1" rot="10800000">
            <a:off x="5635752" y="4197188"/>
            <a:ext cx="747300" cy="1250700"/>
          </a:xfrm>
          <a:prstGeom prst="bentConnector2">
            <a:avLst/>
          </a:prstGeom>
          <a:noFill/>
          <a:ln cap="flat" cmpd="sng" w="28575">
            <a:solidFill>
              <a:schemeClr val="dk1"/>
            </a:solidFill>
            <a:prstDash val="solid"/>
            <a:round/>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81" name="Google Shape;181;p4"/>
          <p:cNvGrpSpPr/>
          <p:nvPr/>
        </p:nvGrpSpPr>
        <p:grpSpPr>
          <a:xfrm>
            <a:off x="10027920" y="-3"/>
            <a:ext cx="2164081" cy="781115"/>
            <a:chOff x="9919316" y="4585314"/>
            <a:chExt cx="2272685" cy="1136343"/>
          </a:xfrm>
        </p:grpSpPr>
        <p:sp>
          <p:nvSpPr>
            <p:cNvPr id="182" name="Google Shape;182;p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83" name="Google Shape;183;p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84" name="Google Shape;184;p4"/>
          <p:cNvSpPr txBox="1"/>
          <p:nvPr/>
        </p:nvSpPr>
        <p:spPr>
          <a:xfrm>
            <a:off x="93305" y="879571"/>
            <a:ext cx="33435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4360506" y="956231"/>
            <a:ext cx="3470988" cy="36933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Malgun Gothic"/>
                <a:ea typeface="Malgun Gothic"/>
                <a:cs typeface="Malgun Gothic"/>
                <a:sym typeface="Malgun Gothic"/>
              </a:rPr>
              <a:t>국내</a:t>
            </a:r>
            <a:endParaRPr b="0" i="0" sz="1400" u="none" cap="none" strike="noStrike">
              <a:solidFill>
                <a:srgbClr val="000000"/>
              </a:solidFill>
              <a:latin typeface="Arial"/>
              <a:ea typeface="Arial"/>
              <a:cs typeface="Arial"/>
              <a:sym typeface="Arial"/>
            </a:endParaRPr>
          </a:p>
        </p:txBody>
      </p:sp>
      <p:cxnSp>
        <p:nvCxnSpPr>
          <p:cNvPr id="186" name="Google Shape;186;p4"/>
          <p:cNvCxnSpPr/>
          <p:nvPr/>
        </p:nvCxnSpPr>
        <p:spPr>
          <a:xfrm>
            <a:off x="6096000" y="1985248"/>
            <a:ext cx="0" cy="3197666"/>
          </a:xfrm>
          <a:prstGeom prst="straightConnector1">
            <a:avLst/>
          </a:prstGeom>
          <a:noFill/>
          <a:ln cap="flat" cmpd="sng" w="9525">
            <a:solidFill>
              <a:schemeClr val="dk1"/>
            </a:solidFill>
            <a:prstDash val="dash"/>
            <a:round/>
            <a:headEnd len="sm" w="sm" type="none"/>
            <a:tailEnd len="sm" w="sm" type="none"/>
          </a:ln>
        </p:spPr>
      </p:cxnSp>
      <p:sp>
        <p:nvSpPr>
          <p:cNvPr id="187" name="Google Shape;187;p4"/>
          <p:cNvSpPr/>
          <p:nvPr/>
        </p:nvSpPr>
        <p:spPr>
          <a:xfrm>
            <a:off x="263549" y="3441297"/>
            <a:ext cx="5467737" cy="1537805"/>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ko-KR" sz="1200" u="none" cap="none" strike="noStrike">
                <a:solidFill>
                  <a:schemeClr val="lt1"/>
                </a:solidFill>
                <a:latin typeface="Nanum Gothic"/>
                <a:ea typeface="Nanum Gothic"/>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b="1" i="0" lang="ko-KR" sz="1200" u="none" cap="none" strike="noStrike">
                <a:solidFill>
                  <a:schemeClr val="lt1"/>
                </a:solidFill>
                <a:latin typeface="Nanum Gothic"/>
                <a:ea typeface="Nanum Gothic"/>
                <a:cs typeface="Nanum Gothic"/>
                <a:sym typeface="Nanum Gothic"/>
              </a:rPr>
              <a:t>정책이 도움이 안 된다</a:t>
            </a:r>
            <a:r>
              <a:rPr b="0" i="0" lang="ko-KR" sz="1200" u="none" cap="none" strike="noStrike">
                <a:solidFill>
                  <a:schemeClr val="lt1"/>
                </a:solidFill>
                <a:latin typeface="Nanum Gothic"/>
                <a:ea typeface="Nanum Gothic"/>
                <a:cs typeface="Nanum Gothic"/>
                <a:sym typeface="Nanum Gothic"/>
              </a:rPr>
              <a:t>고 응답한 경우가 많았다.</a:t>
            </a:r>
            <a:endParaRPr b="0" i="0" sz="1200" u="none" cap="none" strike="noStrike">
              <a:solidFill>
                <a:schemeClr val="lt1"/>
              </a:solidFill>
              <a:latin typeface="Malgun Gothic"/>
              <a:ea typeface="Malgun Gothic"/>
              <a:cs typeface="Malgun Gothic"/>
              <a:sym typeface="Malgun Gothic"/>
            </a:endParaRPr>
          </a:p>
        </p:txBody>
      </p:sp>
      <p:sp>
        <p:nvSpPr>
          <p:cNvPr id="188" name="Google Shape;188;p4"/>
          <p:cNvSpPr/>
          <p:nvPr/>
        </p:nvSpPr>
        <p:spPr>
          <a:xfrm>
            <a:off x="6460715" y="3429946"/>
            <a:ext cx="5467737" cy="1537805"/>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ko-KR" sz="1200" u="none" cap="none" strike="noStrike">
                <a:solidFill>
                  <a:schemeClr val="lt1"/>
                </a:solidFill>
                <a:latin typeface="Malgun Gothic"/>
                <a:ea typeface="Malgun Gothic"/>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b="0" i="0" sz="1200" u="none" cap="none" strike="noStrike">
              <a:solidFill>
                <a:schemeClr val="lt1"/>
              </a:solidFill>
              <a:latin typeface="Malgun Gothic"/>
              <a:ea typeface="Malgun Gothic"/>
              <a:cs typeface="Malgun Gothic"/>
              <a:sym typeface="Malgun Gothic"/>
            </a:endParaRPr>
          </a:p>
        </p:txBody>
      </p:sp>
      <p:sp>
        <p:nvSpPr>
          <p:cNvPr id="189" name="Google Shape;189;p4"/>
          <p:cNvSpPr txBox="1"/>
          <p:nvPr/>
        </p:nvSpPr>
        <p:spPr>
          <a:xfrm>
            <a:off x="1284107" y="5548391"/>
            <a:ext cx="10478282"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dk1"/>
                </a:solidFill>
                <a:latin typeface="Malgun Gothic"/>
                <a:ea typeface="Malgun Gothic"/>
                <a:cs typeface="Malgun Gothic"/>
                <a:sym typeface="Malgun Gothic"/>
              </a:rPr>
              <a:t>갭 투자를 비롯하여 여러 전세사기 문제가 발생 </a:t>
            </a:r>
            <a:endParaRPr b="1" i="0" sz="20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dk1"/>
                </a:solidFill>
                <a:latin typeface="Malgun Gothic"/>
                <a:ea typeface="Malgun Gothic"/>
                <a:cs typeface="Malgun Gothic"/>
                <a:sym typeface="Malgun Gothic"/>
              </a:rPr>
              <a:t>→ 부동산 시장에 불신 증가 &amp; 불안정한 전세가격 형성에 기여</a:t>
            </a:r>
            <a:endParaRPr b="0" i="0" sz="1600" u="none" cap="none" strike="noStrike">
              <a:solidFill>
                <a:srgbClr val="000000"/>
              </a:solidFill>
              <a:latin typeface="Arial"/>
              <a:ea typeface="Arial"/>
              <a:cs typeface="Arial"/>
              <a:sym typeface="Arial"/>
            </a:endParaRPr>
          </a:p>
        </p:txBody>
      </p:sp>
      <p:pic>
        <p:nvPicPr>
          <p:cNvPr descr="텍스트, 스크린샷, 폰트, 화이트이(가) 표시된 사진" id="190" name="Google Shape;190;p4"/>
          <p:cNvPicPr preferRelativeResize="0"/>
          <p:nvPr/>
        </p:nvPicPr>
        <p:blipFill rotWithShape="1">
          <a:blip r:embed="rId3">
            <a:alphaModFix/>
          </a:blip>
          <a:srcRect b="0" l="0" r="0" t="0"/>
          <a:stretch/>
        </p:blipFill>
        <p:spPr>
          <a:xfrm>
            <a:off x="6438390" y="1955667"/>
            <a:ext cx="5291156" cy="1146159"/>
          </a:xfrm>
          <a:prstGeom prst="rect">
            <a:avLst/>
          </a:prstGeom>
          <a:noFill/>
          <a:ln cap="flat" cmpd="sng" w="9525">
            <a:solidFill>
              <a:schemeClr val="dk1"/>
            </a:solidFill>
            <a:prstDash val="solid"/>
            <a:round/>
            <a:headEnd len="sm" w="sm" type="none"/>
            <a:tailEnd len="sm" w="sm" type="none"/>
          </a:ln>
        </p:spPr>
      </p:pic>
      <p:pic>
        <p:nvPicPr>
          <p:cNvPr id="191" name="Google Shape;191;p4"/>
          <p:cNvPicPr preferRelativeResize="0"/>
          <p:nvPr/>
        </p:nvPicPr>
        <p:blipFill rotWithShape="1">
          <a:blip r:embed="rId4">
            <a:alphaModFix/>
          </a:blip>
          <a:srcRect b="0" l="0" r="0" t="0"/>
          <a:stretch/>
        </p:blipFill>
        <p:spPr>
          <a:xfrm>
            <a:off x="429611" y="1961235"/>
            <a:ext cx="5135615" cy="1146159"/>
          </a:xfrm>
          <a:prstGeom prst="rect">
            <a:avLst/>
          </a:prstGeom>
          <a:noFill/>
          <a:ln cap="flat" cmpd="sng" w="9525">
            <a:solidFill>
              <a:schemeClr val="dk1"/>
            </a:solidFill>
            <a:prstDash val="solid"/>
            <a:round/>
            <a:headEnd len="sm" w="sm" type="none"/>
            <a:tailEnd len="sm" w="sm" type="none"/>
          </a:ln>
        </p:spPr>
      </p:pic>
      <p:sp>
        <p:nvSpPr>
          <p:cNvPr id="192" name="Google Shape;192;p4"/>
          <p:cNvSpPr/>
          <p:nvPr/>
        </p:nvSpPr>
        <p:spPr>
          <a:xfrm>
            <a:off x="429611" y="5618637"/>
            <a:ext cx="778296" cy="551227"/>
          </a:xfrm>
          <a:prstGeom prst="homePlate">
            <a:avLst>
              <a:gd fmla="val 50000" name="adj"/>
            </a:avLst>
          </a:prstGeom>
          <a:solidFill>
            <a:srgbClr val="4472C4"/>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descr="어둠, 달, 블랙이(가) 표시된 사진&#10;&#10;자동 생성된 설명" id="193" name="Google Shape;193;p4"/>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08" name="Google Shape;808;p55"/>
          <p:cNvGrpSpPr/>
          <p:nvPr/>
        </p:nvGrpSpPr>
        <p:grpSpPr>
          <a:xfrm>
            <a:off x="10027920" y="-3"/>
            <a:ext cx="2164081" cy="781115"/>
            <a:chOff x="9919316" y="4585314"/>
            <a:chExt cx="2272685" cy="1136343"/>
          </a:xfrm>
        </p:grpSpPr>
        <p:sp>
          <p:nvSpPr>
            <p:cNvPr id="809" name="Google Shape;809;p5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10" name="Google Shape;810;p5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11" name="Google Shape;811;p55"/>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모델 생성 및 학습</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12" name="Google Shape;812;p5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13" name="Google Shape;813;p55"/>
          <p:cNvSpPr/>
          <p:nvPr/>
        </p:nvSpPr>
        <p:spPr>
          <a:xfrm>
            <a:off x="548640" y="1719072"/>
            <a:ext cx="7671816" cy="4745736"/>
          </a:xfrm>
          <a:prstGeom prst="roundRect">
            <a:avLst>
              <a:gd fmla="val 16667" name="adj"/>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4" name="Google Shape;814;p55"/>
          <p:cNvSpPr txBox="1"/>
          <p:nvPr/>
        </p:nvSpPr>
        <p:spPr>
          <a:xfrm>
            <a:off x="806910" y="1893379"/>
            <a:ext cx="11338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머신 러닝</a:t>
            </a:r>
            <a:endParaRPr/>
          </a:p>
        </p:txBody>
      </p:sp>
      <p:sp>
        <p:nvSpPr>
          <p:cNvPr id="815" name="Google Shape;815;p55"/>
          <p:cNvSpPr/>
          <p:nvPr/>
        </p:nvSpPr>
        <p:spPr>
          <a:xfrm>
            <a:off x="987552" y="2514600"/>
            <a:ext cx="6391656" cy="347565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6" name="Google Shape;816;p55"/>
          <p:cNvSpPr txBox="1"/>
          <p:nvPr/>
        </p:nvSpPr>
        <p:spPr>
          <a:xfrm>
            <a:off x="1200102" y="2713967"/>
            <a:ext cx="14813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지도 학습</a:t>
            </a:r>
            <a:endParaRPr/>
          </a:p>
        </p:txBody>
      </p:sp>
      <p:sp>
        <p:nvSpPr>
          <p:cNvPr id="817" name="Google Shape;817;p55"/>
          <p:cNvSpPr/>
          <p:nvPr/>
        </p:nvSpPr>
        <p:spPr>
          <a:xfrm>
            <a:off x="1126950" y="3911638"/>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KNN</a:t>
            </a:r>
            <a:endParaRPr b="0" i="0" sz="1400" u="none" cap="none" strike="noStrike">
              <a:solidFill>
                <a:schemeClr val="dk1"/>
              </a:solidFill>
              <a:latin typeface="Arial"/>
              <a:ea typeface="Arial"/>
              <a:cs typeface="Arial"/>
              <a:sym typeface="Arial"/>
            </a:endParaRPr>
          </a:p>
        </p:txBody>
      </p:sp>
      <p:sp>
        <p:nvSpPr>
          <p:cNvPr id="818" name="Google Shape;818;p55"/>
          <p:cNvSpPr/>
          <p:nvPr/>
        </p:nvSpPr>
        <p:spPr>
          <a:xfrm>
            <a:off x="2747676" y="3090672"/>
            <a:ext cx="4073748" cy="2615184"/>
          </a:xfrm>
          <a:prstGeom prst="roundRect">
            <a:avLst>
              <a:gd fmla="val 16667" name="adj"/>
            </a:avLst>
          </a:prstGeom>
          <a:solidFill>
            <a:schemeClr val="accent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9" name="Google Shape;819;p55"/>
          <p:cNvSpPr txBox="1"/>
          <p:nvPr/>
        </p:nvSpPr>
        <p:spPr>
          <a:xfrm>
            <a:off x="2923938" y="3275111"/>
            <a:ext cx="12594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앙상블 모델</a:t>
            </a:r>
            <a:endParaRPr/>
          </a:p>
        </p:txBody>
      </p:sp>
      <p:sp>
        <p:nvSpPr>
          <p:cNvPr id="820" name="Google Shape;820;p55"/>
          <p:cNvSpPr/>
          <p:nvPr/>
        </p:nvSpPr>
        <p:spPr>
          <a:xfrm>
            <a:off x="5261432" y="4268253"/>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dk1"/>
              </a:solidFill>
              <a:latin typeface="Arial"/>
              <a:ea typeface="Arial"/>
              <a:cs typeface="Arial"/>
              <a:sym typeface="Arial"/>
            </a:endParaRPr>
          </a:p>
        </p:txBody>
      </p:sp>
      <p:sp>
        <p:nvSpPr>
          <p:cNvPr id="821" name="Google Shape;821;p55"/>
          <p:cNvSpPr/>
          <p:nvPr/>
        </p:nvSpPr>
        <p:spPr>
          <a:xfrm>
            <a:off x="2856690" y="4268253"/>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dk1"/>
              </a:solidFill>
              <a:latin typeface="Arial"/>
              <a:ea typeface="Arial"/>
              <a:cs typeface="Arial"/>
              <a:sym typeface="Arial"/>
            </a:endParaRPr>
          </a:p>
        </p:txBody>
      </p:sp>
      <p:sp>
        <p:nvSpPr>
          <p:cNvPr id="822" name="Google Shape;822;p55"/>
          <p:cNvSpPr/>
          <p:nvPr/>
        </p:nvSpPr>
        <p:spPr>
          <a:xfrm>
            <a:off x="4052673" y="3385857"/>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Random</a:t>
            </a:r>
            <a:endParaRPr/>
          </a:p>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Forest</a:t>
            </a:r>
            <a:endParaRPr b="0" i="0" sz="1400" u="none" cap="none" strike="noStrike">
              <a:solidFill>
                <a:schemeClr val="dk1"/>
              </a:solidFill>
              <a:latin typeface="Arial"/>
              <a:ea typeface="Arial"/>
              <a:cs typeface="Arial"/>
              <a:sym typeface="Arial"/>
            </a:endParaRPr>
          </a:p>
        </p:txBody>
      </p:sp>
      <p:sp>
        <p:nvSpPr>
          <p:cNvPr id="823" name="Google Shape;823;p55"/>
          <p:cNvSpPr/>
          <p:nvPr/>
        </p:nvSpPr>
        <p:spPr>
          <a:xfrm>
            <a:off x="8709495" y="1719072"/>
            <a:ext cx="3087188" cy="4745736"/>
          </a:xfrm>
          <a:prstGeom prst="roundRect">
            <a:avLst>
              <a:gd fmla="val 16667" name="adj"/>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4" name="Google Shape;824;p55"/>
          <p:cNvSpPr txBox="1"/>
          <p:nvPr/>
        </p:nvSpPr>
        <p:spPr>
          <a:xfrm>
            <a:off x="8942022" y="1876502"/>
            <a:ext cx="11338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딥 러닝</a:t>
            </a:r>
            <a:endParaRPr/>
          </a:p>
        </p:txBody>
      </p:sp>
      <p:sp>
        <p:nvSpPr>
          <p:cNvPr id="825" name="Google Shape;825;p55"/>
          <p:cNvSpPr/>
          <p:nvPr/>
        </p:nvSpPr>
        <p:spPr>
          <a:xfrm>
            <a:off x="9628632" y="4906456"/>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ko-KR" sz="1400" u="none" cap="none" strike="noStrike">
                <a:solidFill>
                  <a:schemeClr val="dk1"/>
                </a:solidFill>
                <a:latin typeface="Arial"/>
                <a:ea typeface="Arial"/>
                <a:cs typeface="Arial"/>
                <a:sym typeface="Arial"/>
              </a:rPr>
              <a:t>GRU</a:t>
            </a:r>
            <a:endParaRPr/>
          </a:p>
        </p:txBody>
      </p:sp>
      <p:sp>
        <p:nvSpPr>
          <p:cNvPr id="826" name="Google Shape;826;p55"/>
          <p:cNvSpPr/>
          <p:nvPr/>
        </p:nvSpPr>
        <p:spPr>
          <a:xfrm>
            <a:off x="9628632" y="3593592"/>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LSTM</a:t>
            </a:r>
            <a:endParaRPr b="1" i="0" sz="2800" u="none" cap="none" strike="noStrike">
              <a:solidFill>
                <a:schemeClr val="dk1"/>
              </a:solidFill>
              <a:latin typeface="Arial"/>
              <a:ea typeface="Arial"/>
              <a:cs typeface="Arial"/>
              <a:sym typeface="Arial"/>
            </a:endParaRPr>
          </a:p>
        </p:txBody>
      </p:sp>
      <p:sp>
        <p:nvSpPr>
          <p:cNvPr id="827" name="Google Shape;827;p55"/>
          <p:cNvSpPr/>
          <p:nvPr/>
        </p:nvSpPr>
        <p:spPr>
          <a:xfrm>
            <a:off x="9628632" y="2256354"/>
            <a:ext cx="1481328" cy="1188720"/>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FNN</a:t>
            </a:r>
            <a:endParaRPr b="1" i="0" sz="2800" u="none" cap="none" strike="noStrike">
              <a:solidFill>
                <a:schemeClr val="dk1"/>
              </a:solidFill>
              <a:latin typeface="Arial"/>
              <a:ea typeface="Arial"/>
              <a:cs typeface="Arial"/>
              <a:sym typeface="Arial"/>
            </a:endParaRPr>
          </a:p>
        </p:txBody>
      </p:sp>
      <p:pic>
        <p:nvPicPr>
          <p:cNvPr descr="폰트, 그래픽, 텍스트, 로고이(가) 표시된 사진&#10;&#10;자동 생성된 설명" id="828" name="Google Shape;828;p55"/>
          <p:cNvPicPr preferRelativeResize="0"/>
          <p:nvPr/>
        </p:nvPicPr>
        <p:blipFill rotWithShape="1">
          <a:blip r:embed="rId4">
            <a:alphaModFix/>
          </a:blip>
          <a:srcRect b="0" l="0" r="0" t="45295"/>
          <a:stretch/>
        </p:blipFill>
        <p:spPr>
          <a:xfrm>
            <a:off x="5370164" y="4705976"/>
            <a:ext cx="1263864" cy="302535"/>
          </a:xfrm>
          <a:prstGeom prst="rect">
            <a:avLst/>
          </a:prstGeom>
          <a:noFill/>
          <a:ln>
            <a:noFill/>
          </a:ln>
        </p:spPr>
      </p:pic>
      <p:pic>
        <p:nvPicPr>
          <p:cNvPr descr="GitHub - microsoft/LightGBM: A fast, distributed, high performance gradient  boosting (GBT, GBDT, GBRT, GBM or MART) framework based on decision tree  algorithms, used for ranking, classification and many other machine  learning tasks." id="829" name="Google Shape;829;p55"/>
          <p:cNvPicPr preferRelativeResize="0"/>
          <p:nvPr/>
        </p:nvPicPr>
        <p:blipFill rotWithShape="1">
          <a:blip r:embed="rId5">
            <a:alphaModFix/>
          </a:blip>
          <a:srcRect b="0" l="0" r="0" t="0"/>
          <a:stretch/>
        </p:blipFill>
        <p:spPr>
          <a:xfrm>
            <a:off x="2923937" y="4489851"/>
            <a:ext cx="1259443" cy="7347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6"/>
          <p:cNvSpPr/>
          <p:nvPr/>
        </p:nvSpPr>
        <p:spPr>
          <a:xfrm>
            <a:off x="655134" y="1376124"/>
            <a:ext cx="10881732" cy="4801932"/>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35" name="Google Shape;835;p5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36" name="Google Shape;836;p56"/>
          <p:cNvGrpSpPr/>
          <p:nvPr/>
        </p:nvGrpSpPr>
        <p:grpSpPr>
          <a:xfrm>
            <a:off x="10027920" y="-3"/>
            <a:ext cx="2164081" cy="781115"/>
            <a:chOff x="9919316" y="4585314"/>
            <a:chExt cx="2272685" cy="1136343"/>
          </a:xfrm>
        </p:grpSpPr>
        <p:sp>
          <p:nvSpPr>
            <p:cNvPr id="837" name="Google Shape;837;p5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38" name="Google Shape;838;p5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39" name="Google Shape;839;p56"/>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모델 생성 및 학습</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40" name="Google Shape;840;p5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41" name="Google Shape;841;p56"/>
          <p:cNvSpPr/>
          <p:nvPr/>
        </p:nvSpPr>
        <p:spPr>
          <a:xfrm>
            <a:off x="7757133" y="1670506"/>
            <a:ext cx="1827275" cy="781115"/>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앙상블 모델</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(Ensemble Model)</a:t>
            </a:r>
            <a:endParaRPr b="0" i="0" sz="1400" u="none" cap="none" strike="noStrike">
              <a:solidFill>
                <a:schemeClr val="dk1"/>
              </a:solidFill>
              <a:latin typeface="Arial"/>
              <a:ea typeface="Arial"/>
              <a:cs typeface="Arial"/>
              <a:sym typeface="Arial"/>
            </a:endParaRPr>
          </a:p>
        </p:txBody>
      </p:sp>
      <p:sp>
        <p:nvSpPr>
          <p:cNvPr id="842" name="Google Shape;842;p56"/>
          <p:cNvSpPr txBox="1"/>
          <p:nvPr/>
        </p:nvSpPr>
        <p:spPr>
          <a:xfrm>
            <a:off x="7757133" y="2749725"/>
            <a:ext cx="3518569"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여러 개의 기본 모델을 조합하여 더 강력하고 정확한 예측 모델을 만드는 머신 러닝 기법</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다수결 원칙에 기반으로 여러 개의 서로 다른 모델을 합쳐서 에측을 수행하고, 각 모델의 예측 결과를 조합하여 최종 예측을 만듦</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보팅(Voting), 배깅(Bagging), 부스팅(Boosting), 스태킹(Stacking) 등의 예측 결합 방법을 사용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56"/>
          <p:cNvSpPr/>
          <p:nvPr/>
        </p:nvSpPr>
        <p:spPr>
          <a:xfrm>
            <a:off x="755996" y="4986496"/>
            <a:ext cx="183639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44" name="Google Shape;844;p56"/>
          <p:cNvSpPr txBox="1"/>
          <p:nvPr/>
        </p:nvSpPr>
        <p:spPr>
          <a:xfrm>
            <a:off x="2790482" y="1497514"/>
            <a:ext cx="4709962"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배깅(Bagging)</a:t>
            </a:r>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여러 개의 의사 결정 트리를 구성하고 각각의 의사 결정 트리는 데이터를 기반으로 수행하고, 그 예측 결과를 모아서 최종 예측을 만듦</a:t>
            </a:r>
            <a:endParaRPr/>
          </a:p>
        </p:txBody>
      </p:sp>
      <p:sp>
        <p:nvSpPr>
          <p:cNvPr id="845" name="Google Shape;845;p56"/>
          <p:cNvSpPr txBox="1"/>
          <p:nvPr/>
        </p:nvSpPr>
        <p:spPr>
          <a:xfrm>
            <a:off x="2942881" y="4887114"/>
            <a:ext cx="470996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Leaf-Wise 트리 분할 방식을 사용하여 최적 분할을 빠르게 찾고, 노은 예측 성능을 제공</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   카테고리형 데이터를 효율적으로 다룰 수 있어, 원-핫 인코딩(One-hot encoding) 없이도 카테고리 특성을 활용 가능</a:t>
            </a:r>
            <a:endParaRPr/>
          </a:p>
        </p:txBody>
      </p:sp>
      <p:sp>
        <p:nvSpPr>
          <p:cNvPr id="846" name="Google Shape;846;p56"/>
          <p:cNvSpPr txBox="1"/>
          <p:nvPr/>
        </p:nvSpPr>
        <p:spPr>
          <a:xfrm>
            <a:off x="2942881" y="3084592"/>
            <a:ext cx="470996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그래디언트 부스팅(Gradient Boosting) 알고리즘을 기반으로 손실 함수의 그래디언트(기울기)를 활용하여 모델을 학습</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불필요한 트리 노드를 가지치기(Pruning)하고 트리의 깊이를 제한하여 모델을 단순화 </a:t>
            </a:r>
            <a:endParaRPr/>
          </a:p>
        </p:txBody>
      </p:sp>
      <p:sp>
        <p:nvSpPr>
          <p:cNvPr id="847" name="Google Shape;847;p56"/>
          <p:cNvSpPr/>
          <p:nvPr/>
        </p:nvSpPr>
        <p:spPr>
          <a:xfrm>
            <a:off x="755996" y="3247785"/>
            <a:ext cx="183639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폰트, 그래픽, 텍스트, 로고이(가) 표시된 사진&#10;&#10;자동 생성된 설명" id="848" name="Google Shape;848;p56"/>
          <p:cNvPicPr preferRelativeResize="0"/>
          <p:nvPr/>
        </p:nvPicPr>
        <p:blipFill rotWithShape="1">
          <a:blip r:embed="rId4">
            <a:alphaModFix/>
          </a:blip>
          <a:srcRect b="0" l="0" r="0" t="45295"/>
          <a:stretch/>
        </p:blipFill>
        <p:spPr>
          <a:xfrm>
            <a:off x="916298" y="3552363"/>
            <a:ext cx="1515791" cy="302535"/>
          </a:xfrm>
          <a:prstGeom prst="rect">
            <a:avLst/>
          </a:prstGeom>
          <a:noFill/>
          <a:ln>
            <a:noFill/>
          </a:ln>
        </p:spPr>
      </p:pic>
      <p:pic>
        <p:nvPicPr>
          <p:cNvPr descr="GitHub - microsoft/LightGBM: A fast, distributed, high performance gradient  boosting (GBT, GBDT, GBRT, GBM or MART) framework based on decision tree  algorithms, used for ranking, classification and many other machine  learning tasks." id="849" name="Google Shape;849;p56"/>
          <p:cNvPicPr preferRelativeResize="0"/>
          <p:nvPr/>
        </p:nvPicPr>
        <p:blipFill rotWithShape="1">
          <a:blip r:embed="rId5">
            <a:alphaModFix/>
          </a:blip>
          <a:srcRect b="0" l="0" r="0" t="0"/>
          <a:stretch/>
        </p:blipFill>
        <p:spPr>
          <a:xfrm>
            <a:off x="834248" y="5076304"/>
            <a:ext cx="1679893" cy="734784"/>
          </a:xfrm>
          <a:prstGeom prst="rect">
            <a:avLst/>
          </a:prstGeom>
          <a:noFill/>
          <a:ln>
            <a:noFill/>
          </a:ln>
        </p:spPr>
      </p:pic>
      <p:sp>
        <p:nvSpPr>
          <p:cNvPr id="850" name="Google Shape;850;p56"/>
          <p:cNvSpPr/>
          <p:nvPr/>
        </p:nvSpPr>
        <p:spPr>
          <a:xfrm>
            <a:off x="759795" y="1563938"/>
            <a:ext cx="1836398" cy="9144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1" name="Google Shape;851;p56"/>
          <p:cNvSpPr txBox="1"/>
          <p:nvPr/>
        </p:nvSpPr>
        <p:spPr>
          <a:xfrm>
            <a:off x="655134" y="1861323"/>
            <a:ext cx="2038122"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Random Forest</a:t>
            </a:r>
            <a:endParaRPr b="1" i="0" sz="16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7"/>
          <p:cNvSpPr/>
          <p:nvPr/>
        </p:nvSpPr>
        <p:spPr>
          <a:xfrm>
            <a:off x="654600" y="1428116"/>
            <a:ext cx="10882800" cy="48024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7" name="Google Shape;857;p57"/>
          <p:cNvSpPr/>
          <p:nvPr/>
        </p:nvSpPr>
        <p:spPr>
          <a:xfrm>
            <a:off x="6738058" y="4041047"/>
            <a:ext cx="1836398" cy="684706"/>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FNN</a:t>
            </a:r>
            <a:endParaRPr b="1" i="0" sz="2800" u="none" cap="none" strike="noStrike">
              <a:solidFill>
                <a:schemeClr val="dk1"/>
              </a:solidFill>
              <a:latin typeface="Arial"/>
              <a:ea typeface="Arial"/>
              <a:cs typeface="Arial"/>
              <a:sym typeface="Arial"/>
            </a:endParaRPr>
          </a:p>
        </p:txBody>
      </p:sp>
      <p:sp>
        <p:nvSpPr>
          <p:cNvPr id="858" name="Google Shape;858;p5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59" name="Google Shape;859;p57"/>
          <p:cNvGrpSpPr/>
          <p:nvPr/>
        </p:nvGrpSpPr>
        <p:grpSpPr>
          <a:xfrm>
            <a:off x="10027920" y="-3"/>
            <a:ext cx="2164081" cy="781115"/>
            <a:chOff x="9919316" y="4585314"/>
            <a:chExt cx="2272685" cy="1136343"/>
          </a:xfrm>
        </p:grpSpPr>
        <p:sp>
          <p:nvSpPr>
            <p:cNvPr id="860" name="Google Shape;860;p5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61" name="Google Shape;861;p5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62" name="Google Shape;862;p57"/>
          <p:cNvSpPr txBox="1"/>
          <p:nvPr/>
        </p:nvSpPr>
        <p:spPr>
          <a:xfrm>
            <a:off x="360377" y="919948"/>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모델 생성 및 학습</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63" name="Google Shape;863;p5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64" name="Google Shape;864;p57"/>
          <p:cNvSpPr/>
          <p:nvPr/>
        </p:nvSpPr>
        <p:spPr>
          <a:xfrm>
            <a:off x="942329" y="1675788"/>
            <a:ext cx="1836000" cy="6840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KNN</a:t>
            </a:r>
            <a:endParaRPr b="1" i="0" sz="2800" u="none" cap="none" strike="noStrike">
              <a:solidFill>
                <a:schemeClr val="dk1"/>
              </a:solidFill>
              <a:latin typeface="Arial"/>
              <a:ea typeface="Arial"/>
              <a:cs typeface="Arial"/>
              <a:sym typeface="Arial"/>
            </a:endParaRPr>
          </a:p>
        </p:txBody>
      </p:sp>
      <p:sp>
        <p:nvSpPr>
          <p:cNvPr id="865" name="Google Shape;865;p57"/>
          <p:cNvSpPr/>
          <p:nvPr/>
        </p:nvSpPr>
        <p:spPr>
          <a:xfrm>
            <a:off x="6738058" y="1675788"/>
            <a:ext cx="1836398" cy="684706"/>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Arial"/>
                <a:ea typeface="Arial"/>
                <a:cs typeface="Arial"/>
                <a:sym typeface="Arial"/>
              </a:rPr>
              <a:t>LSTM</a:t>
            </a:r>
            <a:endParaRPr b="1" i="0" sz="2800" u="none" cap="none" strike="noStrike">
              <a:solidFill>
                <a:schemeClr val="dk1"/>
              </a:solidFill>
              <a:latin typeface="Arial"/>
              <a:ea typeface="Arial"/>
              <a:cs typeface="Arial"/>
              <a:sym typeface="Arial"/>
            </a:endParaRPr>
          </a:p>
        </p:txBody>
      </p:sp>
      <p:sp>
        <p:nvSpPr>
          <p:cNvPr id="866" name="Google Shape;866;p57"/>
          <p:cNvSpPr txBox="1"/>
          <p:nvPr/>
        </p:nvSpPr>
        <p:spPr>
          <a:xfrm>
            <a:off x="942329" y="2607460"/>
            <a:ext cx="3309631"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근접 이웃 기반으로 주어진 데이터 포인트 주변의 가장 가까운 이웃 데이터 포인트들을 사용하여 예측을 수행</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데이터 포인트 간의 거리를 계산하여 이웃을 찾음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모델을 특정 함수 또는 파라미터로 피팅하지 않는 비모수적(non-parametric) 알고리즘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72" name="Google Shape;872;p58"/>
          <p:cNvGrpSpPr/>
          <p:nvPr/>
        </p:nvGrpSpPr>
        <p:grpSpPr>
          <a:xfrm>
            <a:off x="10027920" y="-3"/>
            <a:ext cx="2164081" cy="781115"/>
            <a:chOff x="9919316" y="4585314"/>
            <a:chExt cx="2272685" cy="1136343"/>
          </a:xfrm>
        </p:grpSpPr>
        <p:sp>
          <p:nvSpPr>
            <p:cNvPr id="873" name="Google Shape;873;p58"/>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74" name="Google Shape;874;p58"/>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75" name="Google Shape;875;p58"/>
          <p:cNvSpPr txBox="1"/>
          <p:nvPr/>
        </p:nvSpPr>
        <p:spPr>
          <a:xfrm>
            <a:off x="93305" y="867747"/>
            <a:ext cx="3694923"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모델 평가지표</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76" name="Google Shape;876;p58"/>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877" name="Google Shape;877;p58"/>
          <p:cNvSpPr/>
          <p:nvPr/>
        </p:nvSpPr>
        <p:spPr>
          <a:xfrm>
            <a:off x="170604" y="1884597"/>
            <a:ext cx="2764101" cy="410565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78" name="Google Shape;878;p58"/>
          <p:cNvSpPr/>
          <p:nvPr/>
        </p:nvSpPr>
        <p:spPr>
          <a:xfrm>
            <a:off x="170604"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MAE</a:t>
            </a:r>
            <a:endParaRPr b="0" i="0" sz="1400" u="none" cap="none" strike="noStrike">
              <a:solidFill>
                <a:schemeClr val="lt1"/>
              </a:solidFill>
              <a:latin typeface="Arial"/>
              <a:ea typeface="Arial"/>
              <a:cs typeface="Arial"/>
              <a:sym typeface="Arial"/>
            </a:endParaRPr>
          </a:p>
        </p:txBody>
      </p:sp>
      <p:sp>
        <p:nvSpPr>
          <p:cNvPr id="879" name="Google Shape;879;p58"/>
          <p:cNvSpPr/>
          <p:nvPr/>
        </p:nvSpPr>
        <p:spPr>
          <a:xfrm>
            <a:off x="3123347" y="1884597"/>
            <a:ext cx="2764510" cy="410565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80" name="Google Shape;880;p58"/>
          <p:cNvSpPr/>
          <p:nvPr/>
        </p:nvSpPr>
        <p:spPr>
          <a:xfrm>
            <a:off x="3123346"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RMSE</a:t>
            </a:r>
            <a:endParaRPr b="0" i="0" sz="1400" u="none" cap="none" strike="noStrike">
              <a:solidFill>
                <a:schemeClr val="lt1"/>
              </a:solidFill>
              <a:latin typeface="Arial"/>
              <a:ea typeface="Arial"/>
              <a:cs typeface="Arial"/>
              <a:sym typeface="Arial"/>
            </a:endParaRPr>
          </a:p>
        </p:txBody>
      </p:sp>
      <p:sp>
        <p:nvSpPr>
          <p:cNvPr id="881" name="Google Shape;881;p58"/>
          <p:cNvSpPr/>
          <p:nvPr/>
        </p:nvSpPr>
        <p:spPr>
          <a:xfrm>
            <a:off x="6076089" y="1884597"/>
            <a:ext cx="2764800" cy="410565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82" name="Google Shape;882;p58"/>
          <p:cNvSpPr/>
          <p:nvPr/>
        </p:nvSpPr>
        <p:spPr>
          <a:xfrm>
            <a:off x="6076088"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MAPE</a:t>
            </a:r>
            <a:endParaRPr b="0" i="0" sz="1400" u="none" cap="none" strike="noStrike">
              <a:solidFill>
                <a:schemeClr val="lt1"/>
              </a:solidFill>
              <a:latin typeface="Arial"/>
              <a:ea typeface="Arial"/>
              <a:cs typeface="Arial"/>
              <a:sym typeface="Arial"/>
            </a:endParaRPr>
          </a:p>
        </p:txBody>
      </p:sp>
      <p:sp>
        <p:nvSpPr>
          <p:cNvPr id="883" name="Google Shape;883;p58"/>
          <p:cNvSpPr/>
          <p:nvPr/>
        </p:nvSpPr>
        <p:spPr>
          <a:xfrm>
            <a:off x="9028831" y="1884597"/>
            <a:ext cx="2764800" cy="4105656"/>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400" u="none" cap="none" strike="noStrike">
                <a:latin typeface="Arial"/>
                <a:ea typeface="Arial"/>
                <a:cs typeface="Arial"/>
                <a:sym typeface="Arial"/>
              </a:rPr>
              <a:t> </a:t>
            </a:r>
            <a:endParaRPr/>
          </a:p>
        </p:txBody>
      </p:sp>
      <p:sp>
        <p:nvSpPr>
          <p:cNvPr id="884" name="Google Shape;884;p58"/>
          <p:cNvSpPr/>
          <p:nvPr/>
        </p:nvSpPr>
        <p:spPr>
          <a:xfrm>
            <a:off x="9028830" y="1427397"/>
            <a:ext cx="1049380" cy="9144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200" u="none" cap="none" strike="noStrike">
                <a:solidFill>
                  <a:schemeClr val="lt1"/>
                </a:solidFill>
                <a:latin typeface="Arial"/>
                <a:ea typeface="Arial"/>
                <a:cs typeface="Arial"/>
                <a:sym typeface="Arial"/>
              </a:rPr>
              <a:t>R-Squared</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890" name="Google Shape;890;p59"/>
          <p:cNvGrpSpPr/>
          <p:nvPr/>
        </p:nvGrpSpPr>
        <p:grpSpPr>
          <a:xfrm>
            <a:off x="10027920" y="-3"/>
            <a:ext cx="2164081" cy="781115"/>
            <a:chOff x="9919316" y="4585314"/>
            <a:chExt cx="2272685" cy="1136343"/>
          </a:xfrm>
        </p:grpSpPr>
        <p:sp>
          <p:nvSpPr>
            <p:cNvPr id="891" name="Google Shape;891;p5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892" name="Google Shape;892;p5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893" name="Google Shape;893;p59"/>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성능 평가</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894" name="Google Shape;894;p5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graphicFrame>
        <p:nvGraphicFramePr>
          <p:cNvPr id="895" name="Google Shape;895;p59"/>
          <p:cNvGraphicFramePr/>
          <p:nvPr/>
        </p:nvGraphicFramePr>
        <p:xfrm>
          <a:off x="155999" y="1323714"/>
          <a:ext cx="3000000" cy="3000000"/>
        </p:xfrm>
        <a:graphic>
          <a:graphicData uri="http://schemas.openxmlformats.org/drawingml/2006/table">
            <a:tbl>
              <a:tblPr bandRow="1" firstRow="1">
                <a:noFill/>
                <a:tableStyleId>{244B2A3F-C0E9-42BE-BDF4-99333C8A7DFE}</a:tableStyleId>
              </a:tblPr>
              <a:tblGrid>
                <a:gridCol w="1485000"/>
                <a:gridCol w="1485000"/>
                <a:gridCol w="1485000"/>
                <a:gridCol w="1485000"/>
                <a:gridCol w="1485000"/>
                <a:gridCol w="1485000"/>
                <a:gridCol w="1485000"/>
                <a:gridCol w="1485000"/>
              </a:tblGrid>
              <a:tr h="840000">
                <a:tc>
                  <a:txBody>
                    <a:bodyPr/>
                    <a:lstStyle/>
                    <a:p>
                      <a:pPr indent="0" lvl="0" marL="0" marR="0" rtl="0" algn="ctr">
                        <a:lnSpc>
                          <a:spcPct val="100000"/>
                        </a:lnSpc>
                        <a:spcBef>
                          <a:spcPts val="0"/>
                        </a:spcBef>
                        <a:spcAft>
                          <a:spcPts val="0"/>
                        </a:spcAft>
                        <a:buNone/>
                      </a:pPr>
                      <a:r>
                        <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KNN</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Random</a:t>
                      </a:r>
                      <a:endParaRPr/>
                    </a:p>
                    <a:p>
                      <a:pPr indent="0" lvl="0" marL="0" marR="0" rtl="0" algn="ctr">
                        <a:lnSpc>
                          <a:spcPct val="100000"/>
                        </a:lnSpc>
                        <a:spcBef>
                          <a:spcPts val="0"/>
                        </a:spcBef>
                        <a:spcAft>
                          <a:spcPts val="0"/>
                        </a:spcAft>
                        <a:buNone/>
                      </a:pPr>
                      <a:r>
                        <a:rPr lang="ko-KR" sz="1600" u="none" cap="none" strike="noStrike"/>
                        <a:t>Forest</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LGBR</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XGBR</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FNN</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t>LSTM</a:t>
                      </a:r>
                      <a:endParaRPr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ko-KR" sz="1600" u="none" cap="none" strike="noStrike">
                          <a:latin typeface="Arial"/>
                          <a:ea typeface="Arial"/>
                          <a:cs typeface="Arial"/>
                          <a:sym typeface="Arial"/>
                        </a:rPr>
                        <a:t>GRU</a:t>
                      </a:r>
                      <a:endParaRPr sz="1600" u="none" cap="none" strike="noStrike">
                        <a:latin typeface="Arial"/>
                        <a:ea typeface="Arial"/>
                        <a:cs typeface="Arial"/>
                        <a:sym typeface="Arial"/>
                      </a:endParaRPr>
                    </a:p>
                  </a:txBody>
                  <a:tcPr marT="45725" marB="45725" marR="91450" marL="91450" anchor="ctr"/>
                </a:tc>
              </a:tr>
              <a:tr h="840000">
                <a:tc>
                  <a:txBody>
                    <a:bodyPr/>
                    <a:lstStyle/>
                    <a:p>
                      <a:pPr indent="0" lvl="0" marL="0" marR="0" rtl="0" algn="ctr">
                        <a:lnSpc>
                          <a:spcPct val="100000"/>
                        </a:lnSpc>
                        <a:spcBef>
                          <a:spcPts val="0"/>
                        </a:spcBef>
                        <a:spcAft>
                          <a:spcPts val="0"/>
                        </a:spcAft>
                        <a:buNone/>
                      </a:pPr>
                      <a:r>
                        <a:rPr b="1" lang="ko-KR" sz="1600" u="none" cap="none" strike="noStrike"/>
                        <a:t>MAE</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6279.989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4006.445</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3654.68</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3760.784</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4232.778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3886.538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4018.997</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t>RMSE</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9522.973</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6645.358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6053.86</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7135.28</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6623.921</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6223.073</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6502.211</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t>MAPE</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0.218</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0.139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0.128</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0.166</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0.147</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0.132</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0.139</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t>R-Squared</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0.752</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0.879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0.899</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212121"/>
                          </a:solidFill>
                        </a:rPr>
                        <a:t>0.87</a:t>
                      </a:r>
                      <a:endParaRPr b="0" i="0" sz="1600" u="none" cap="none" strike="noStrike">
                        <a:solidFill>
                          <a:srgbClr val="212121"/>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0.879</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lang="ko-KR" sz="1600" u="none" cap="none" strike="noStrike">
                          <a:solidFill>
                            <a:srgbClr val="000000"/>
                          </a:solidFill>
                        </a:rPr>
                        <a:t>0.893</a:t>
                      </a:r>
                      <a:endParaRPr b="0" i="0" sz="16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0.887</a:t>
                      </a:r>
                      <a:endParaRPr/>
                    </a:p>
                  </a:txBody>
                  <a:tcPr marT="7625" marB="0" marR="7625" marL="7625" anchor="ctr"/>
                </a:tc>
              </a:tr>
              <a:tr h="840000">
                <a:tc>
                  <a:txBody>
                    <a:bodyPr/>
                    <a:lstStyle/>
                    <a:p>
                      <a:pPr indent="0" lvl="0" marL="0" marR="0" rtl="0" algn="ctr">
                        <a:lnSpc>
                          <a:spcPct val="100000"/>
                        </a:lnSpc>
                        <a:spcBef>
                          <a:spcPts val="0"/>
                        </a:spcBef>
                        <a:spcAft>
                          <a:spcPts val="0"/>
                        </a:spcAft>
                        <a:buNone/>
                      </a:pPr>
                      <a:r>
                        <a:rPr b="1" lang="ko-KR" sz="1600" u="none" cap="none" strike="noStrike">
                          <a:latin typeface="Arial"/>
                          <a:ea typeface="Arial"/>
                          <a:cs typeface="Arial"/>
                          <a:sym typeface="Arial"/>
                        </a:rPr>
                        <a:t>Rank</a:t>
                      </a:r>
                      <a:endParaRPr b="1" sz="16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7</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5</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212121"/>
                          </a:solidFill>
                          <a:latin typeface="Arial"/>
                          <a:ea typeface="Arial"/>
                          <a:cs typeface="Arial"/>
                          <a:sym typeface="Arial"/>
                        </a:rPr>
                        <a:t>1</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212121"/>
                          </a:solidFill>
                          <a:latin typeface="Arial"/>
                          <a:ea typeface="Arial"/>
                          <a:cs typeface="Arial"/>
                          <a:sym typeface="Arial"/>
                        </a:rPr>
                        <a:t>2</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212121"/>
                          </a:solidFill>
                          <a:latin typeface="Arial"/>
                          <a:ea typeface="Arial"/>
                          <a:cs typeface="Arial"/>
                          <a:sym typeface="Arial"/>
                        </a:rPr>
                        <a:t>6</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3</a:t>
                      </a:r>
                      <a:endParaRPr/>
                    </a:p>
                  </a:txBody>
                  <a:tcPr marT="7625" marB="0" marR="7625" marL="7625" anchor="ctr"/>
                </a:tc>
                <a:tc>
                  <a:txBody>
                    <a:bodyPr/>
                    <a:lstStyle/>
                    <a:p>
                      <a:pPr indent="0" lvl="0" marL="0" marR="0" rtl="0" algn="ctr">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4</a:t>
                      </a:r>
                      <a:endParaRPr/>
                    </a:p>
                  </a:txBody>
                  <a:tcPr marT="7625" marB="0" marR="7625" marL="7625"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01" name="Google Shape;901;p60"/>
          <p:cNvGrpSpPr/>
          <p:nvPr/>
        </p:nvGrpSpPr>
        <p:grpSpPr>
          <a:xfrm>
            <a:off x="10027920" y="-3"/>
            <a:ext cx="2164081" cy="781115"/>
            <a:chOff x="9919316" y="4585314"/>
            <a:chExt cx="2272685" cy="1136343"/>
          </a:xfrm>
        </p:grpSpPr>
        <p:sp>
          <p:nvSpPr>
            <p:cNvPr id="902" name="Google Shape;902;p60"/>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03" name="Google Shape;903;p60"/>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904" name="Google Shape;904;p60"/>
          <p:cNvGrpSpPr/>
          <p:nvPr/>
        </p:nvGrpSpPr>
        <p:grpSpPr>
          <a:xfrm>
            <a:off x="167953" y="1096342"/>
            <a:ext cx="11784559" cy="5619315"/>
            <a:chOff x="842865" y="1096342"/>
            <a:chExt cx="10506270" cy="4995534"/>
          </a:xfrm>
        </p:grpSpPr>
        <p:sp>
          <p:nvSpPr>
            <p:cNvPr id="905" name="Google Shape;905;p60"/>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06" name="Google Shape;906;p60"/>
            <p:cNvGrpSpPr/>
            <p:nvPr/>
          </p:nvGrpSpPr>
          <p:grpSpPr>
            <a:xfrm>
              <a:off x="1028776" y="2592867"/>
              <a:ext cx="1779034" cy="1632534"/>
              <a:chOff x="2168084" y="3125971"/>
              <a:chExt cx="1323542" cy="1523891"/>
            </a:xfrm>
          </p:grpSpPr>
          <p:sp>
            <p:nvSpPr>
              <p:cNvPr id="907" name="Google Shape;907;p60"/>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08" name="Google Shape;908;p60"/>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909" name="Google Shape;909;p60"/>
            <p:cNvGrpSpPr/>
            <p:nvPr/>
          </p:nvGrpSpPr>
          <p:grpSpPr>
            <a:xfrm>
              <a:off x="3087347" y="2592868"/>
              <a:ext cx="1831372" cy="1632534"/>
              <a:chOff x="2151012" y="3125971"/>
              <a:chExt cx="1362479" cy="1523891"/>
            </a:xfrm>
          </p:grpSpPr>
          <p:sp>
            <p:nvSpPr>
              <p:cNvPr id="910" name="Google Shape;910;p60"/>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1" name="Google Shape;911;p60"/>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1B328F"/>
                  </a:solidFill>
                  <a:latin typeface="Malgun Gothic"/>
                  <a:ea typeface="Malgun Gothic"/>
                  <a:cs typeface="Malgun Gothic"/>
                  <a:sym typeface="Malgun Gothic"/>
                </a:endParaRPr>
              </a:p>
            </p:txBody>
          </p:sp>
        </p:grpSp>
        <p:sp>
          <p:nvSpPr>
            <p:cNvPr id="912" name="Google Shape;912;p60"/>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3" name="Google Shape;913;p60"/>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4" name="Google Shape;914;p60"/>
            <p:cNvSpPr/>
            <p:nvPr/>
          </p:nvSpPr>
          <p:spPr>
            <a:xfrm rot="-5400000">
              <a:off x="5273333" y="2519617"/>
              <a:ext cx="1632534" cy="1779034"/>
            </a:xfrm>
            <a:prstGeom prst="hexagon">
              <a:avLst>
                <a:gd fmla="val 27991" name="adj"/>
                <a:gd fmla="val 115470" name="vf"/>
              </a:avLst>
            </a:prstGeom>
            <a:solidFill>
              <a:srgbClr val="4472C4"/>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15" name="Google Shape;915;p60"/>
            <p:cNvGrpSpPr/>
            <p:nvPr/>
          </p:nvGrpSpPr>
          <p:grpSpPr>
            <a:xfrm>
              <a:off x="7281596" y="2592867"/>
              <a:ext cx="1779034" cy="1632534"/>
              <a:chOff x="2168084" y="3125971"/>
              <a:chExt cx="1323542" cy="1523891"/>
            </a:xfrm>
          </p:grpSpPr>
          <p:sp>
            <p:nvSpPr>
              <p:cNvPr id="916" name="Google Shape;916;p60"/>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7" name="Google Shape;917;p60"/>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918" name="Google Shape;918;p60"/>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19" name="Google Shape;919;p60"/>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20" name="Google Shape;920;p60"/>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21" name="Google Shape;921;p60"/>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922" name="Google Shape;922;p60"/>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23" name="Google Shape;923;p60"/>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24" name="Google Shape;924;p60"/>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925" name="Google Shape;925;p60"/>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926" name="Google Shape;926;p60"/>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03. 프로젝트</a:t>
              </a:r>
              <a:endParaRPr b="1" i="0" sz="1800" u="none" cap="none" strike="noStrike">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수행 결과</a:t>
              </a:r>
              <a:endParaRPr b="0" i="0" sz="1400" u="none" cap="none" strike="noStrike">
                <a:solidFill>
                  <a:schemeClr val="lt1"/>
                </a:solidFill>
                <a:latin typeface="Arial"/>
                <a:ea typeface="Arial"/>
                <a:cs typeface="Arial"/>
                <a:sym typeface="Arial"/>
              </a:endParaRPr>
            </a:p>
          </p:txBody>
        </p:sp>
        <p:sp>
          <p:nvSpPr>
            <p:cNvPr id="927" name="Google Shape;927;p60"/>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928" name="Google Shape;928;p60"/>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성능 평가</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1" i="0" sz="1400" u="none" cap="none" strike="noStrike">
                <a:solidFill>
                  <a:srgbClr val="000000"/>
                </a:solidFill>
                <a:latin typeface="Arial"/>
                <a:ea typeface="Arial"/>
                <a:cs typeface="Arial"/>
                <a:sym typeface="Arial"/>
              </a:endParaRPr>
            </a:p>
          </p:txBody>
        </p:sp>
        <p:sp>
          <p:nvSpPr>
            <p:cNvPr id="929" name="Google Shape;929;p60"/>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930" name="Google Shape;930;p60"/>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931" name="Google Shape;931;p60"/>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932" name="Google Shape;932;p60"/>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38" name="Google Shape;938;p61"/>
          <p:cNvGrpSpPr/>
          <p:nvPr/>
        </p:nvGrpSpPr>
        <p:grpSpPr>
          <a:xfrm>
            <a:off x="10027920" y="-3"/>
            <a:ext cx="2164081" cy="781115"/>
            <a:chOff x="9919316" y="4585314"/>
            <a:chExt cx="2272685" cy="1136343"/>
          </a:xfrm>
        </p:grpSpPr>
        <p:sp>
          <p:nvSpPr>
            <p:cNvPr id="939" name="Google Shape;939;p61"/>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40" name="Google Shape;940;p61"/>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941" name="Google Shape;941;p61"/>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성능 평가</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942" name="Google Shape;942;p61"/>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2"/>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48" name="Google Shape;948;p62"/>
          <p:cNvGrpSpPr/>
          <p:nvPr/>
        </p:nvGrpSpPr>
        <p:grpSpPr>
          <a:xfrm>
            <a:off x="10027920" y="-3"/>
            <a:ext cx="2164081" cy="781115"/>
            <a:chOff x="9919316" y="4585314"/>
            <a:chExt cx="2272685" cy="1136343"/>
          </a:xfrm>
        </p:grpSpPr>
        <p:sp>
          <p:nvSpPr>
            <p:cNvPr id="949" name="Google Shape;949;p62"/>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50" name="Google Shape;950;p62"/>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951" name="Google Shape;951;p62"/>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서울 자치구별 전세가격 예측</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952" name="Google Shape;952;p62"/>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58" name="Google Shape;958;p63"/>
          <p:cNvGrpSpPr/>
          <p:nvPr/>
        </p:nvGrpSpPr>
        <p:grpSpPr>
          <a:xfrm>
            <a:off x="10027920" y="-3"/>
            <a:ext cx="2164081" cy="781115"/>
            <a:chOff x="9919316" y="4585314"/>
            <a:chExt cx="2272685" cy="1136343"/>
          </a:xfrm>
        </p:grpSpPr>
        <p:sp>
          <p:nvSpPr>
            <p:cNvPr id="959" name="Google Shape;959;p6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60" name="Google Shape;960;p6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961" name="Google Shape;961;p6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Web 구축 &amp; 배포</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962" name="Google Shape;962;p63"/>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4"/>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968" name="Google Shape;968;p64"/>
          <p:cNvGrpSpPr/>
          <p:nvPr/>
        </p:nvGrpSpPr>
        <p:grpSpPr>
          <a:xfrm>
            <a:off x="10027920" y="-3"/>
            <a:ext cx="2164081" cy="781115"/>
            <a:chOff x="9919316" y="4585314"/>
            <a:chExt cx="2272685" cy="1136343"/>
          </a:xfrm>
        </p:grpSpPr>
        <p:sp>
          <p:nvSpPr>
            <p:cNvPr id="969" name="Google Shape;969;p64"/>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70" name="Google Shape;970;p64"/>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971" name="Google Shape;971;p64"/>
          <p:cNvGrpSpPr/>
          <p:nvPr/>
        </p:nvGrpSpPr>
        <p:grpSpPr>
          <a:xfrm>
            <a:off x="167953" y="1096342"/>
            <a:ext cx="11784559" cy="5619315"/>
            <a:chOff x="842865" y="1096342"/>
            <a:chExt cx="10506270" cy="4995534"/>
          </a:xfrm>
        </p:grpSpPr>
        <p:sp>
          <p:nvSpPr>
            <p:cNvPr id="972" name="Google Shape;972;p64"/>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73" name="Google Shape;973;p64"/>
            <p:cNvGrpSpPr/>
            <p:nvPr/>
          </p:nvGrpSpPr>
          <p:grpSpPr>
            <a:xfrm>
              <a:off x="1028776" y="2592867"/>
              <a:ext cx="1779034" cy="1632534"/>
              <a:chOff x="2168084" y="3125971"/>
              <a:chExt cx="1323542" cy="1523891"/>
            </a:xfrm>
          </p:grpSpPr>
          <p:sp>
            <p:nvSpPr>
              <p:cNvPr id="974" name="Google Shape;974;p64"/>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75" name="Google Shape;975;p64"/>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976" name="Google Shape;976;p64"/>
            <p:cNvGrpSpPr/>
            <p:nvPr/>
          </p:nvGrpSpPr>
          <p:grpSpPr>
            <a:xfrm>
              <a:off x="3087347" y="2592868"/>
              <a:ext cx="1831372" cy="1632534"/>
              <a:chOff x="2151012" y="3125971"/>
              <a:chExt cx="1362479" cy="1523891"/>
            </a:xfrm>
          </p:grpSpPr>
          <p:sp>
            <p:nvSpPr>
              <p:cNvPr id="977" name="Google Shape;977;p64"/>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78" name="Google Shape;978;p64"/>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1B328F"/>
                  </a:solidFill>
                  <a:latin typeface="Malgun Gothic"/>
                  <a:ea typeface="Malgun Gothic"/>
                  <a:cs typeface="Malgun Gothic"/>
                  <a:sym typeface="Malgun Gothic"/>
                </a:endParaRPr>
              </a:p>
            </p:txBody>
          </p:sp>
        </p:grpSp>
        <p:sp>
          <p:nvSpPr>
            <p:cNvPr id="979" name="Google Shape;979;p64"/>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0" name="Google Shape;980;p64"/>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1" name="Google Shape;981;p64"/>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982" name="Google Shape;982;p64"/>
            <p:cNvGrpSpPr/>
            <p:nvPr/>
          </p:nvGrpSpPr>
          <p:grpSpPr>
            <a:xfrm>
              <a:off x="7281596" y="2592868"/>
              <a:ext cx="1779034" cy="1632534"/>
              <a:chOff x="2168084" y="3125971"/>
              <a:chExt cx="1323542" cy="1523891"/>
            </a:xfrm>
          </p:grpSpPr>
          <p:sp>
            <p:nvSpPr>
              <p:cNvPr id="983" name="Google Shape;983;p64"/>
              <p:cNvSpPr/>
              <p:nvPr/>
            </p:nvSpPr>
            <p:spPr>
              <a:xfrm rot="-5400000">
                <a:off x="2067909" y="3226145"/>
                <a:ext cx="1523891" cy="1323542"/>
              </a:xfrm>
              <a:prstGeom prst="hexagon">
                <a:avLst>
                  <a:gd fmla="val 27991" name="adj"/>
                  <a:gd fmla="val 115470" name="vf"/>
                </a:avLst>
              </a:prstGeom>
              <a:solidFill>
                <a:srgbClr val="4472C4"/>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4" name="Google Shape;984;p64"/>
              <p:cNvSpPr/>
              <p:nvPr/>
            </p:nvSpPr>
            <p:spPr>
              <a:xfrm>
                <a:off x="2231548" y="3703252"/>
                <a:ext cx="1196611" cy="42138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04. 최종 결론</a:t>
                </a:r>
                <a:endParaRPr b="1" i="0" sz="1800" u="none" cap="none" strike="noStrike">
                  <a:solidFill>
                    <a:schemeClr val="lt1"/>
                  </a:solidFill>
                  <a:latin typeface="Malgun Gothic"/>
                  <a:ea typeface="Malgun Gothic"/>
                  <a:cs typeface="Malgun Gothic"/>
                  <a:sym typeface="Malgun Gothic"/>
                </a:endParaRPr>
              </a:p>
            </p:txBody>
          </p:sp>
        </p:grpSp>
        <p:sp>
          <p:nvSpPr>
            <p:cNvPr id="985" name="Google Shape;985;p64"/>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6" name="Google Shape;986;p64"/>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7" name="Google Shape;987;p64"/>
            <p:cNvSpPr/>
            <p:nvPr/>
          </p:nvSpPr>
          <p:spPr>
            <a:xfrm rot="-5400000">
              <a:off x="9457437" y="2519618"/>
              <a:ext cx="1632534" cy="1779033"/>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988" name="Google Shape;988;p64"/>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989" name="Google Shape;989;p64"/>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90" name="Google Shape;990;p64"/>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991" name="Google Shape;991;p64"/>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992" name="Google Shape;992;p64"/>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993" name="Google Shape;993;p64"/>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994" name="Google Shape;994;p64"/>
            <p:cNvSpPr/>
            <p:nvPr/>
          </p:nvSpPr>
          <p:spPr>
            <a:xfrm>
              <a:off x="3057317" y="4532327"/>
              <a:ext cx="1884989" cy="155954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995" name="Google Shape;995;p64"/>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996" name="Google Shape;996;p64"/>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기대 효과</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한계점</a:t>
              </a:r>
              <a:endParaRPr b="1" i="0" sz="1200" u="none" cap="none" strike="noStrike">
                <a:solidFill>
                  <a:srgbClr val="1B328F"/>
                </a:solidFill>
                <a:latin typeface="Malgun Gothic"/>
                <a:ea typeface="Malgun Gothic"/>
                <a:cs typeface="Malgun Gothic"/>
                <a:sym typeface="Malgun Gothic"/>
              </a:endParaRPr>
            </a:p>
          </p:txBody>
        </p:sp>
        <p:sp>
          <p:nvSpPr>
            <p:cNvPr id="997" name="Google Shape;997;p64"/>
            <p:cNvSpPr/>
            <p:nvPr/>
          </p:nvSpPr>
          <p:spPr>
            <a:xfrm>
              <a:off x="9232943" y="4538316"/>
              <a:ext cx="2081520" cy="10752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정의서</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참고문헌</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출처</a:t>
              </a:r>
              <a:endParaRPr b="0"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998" name="Google Shape;998;p64"/>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999" name="Google Shape;999;p64"/>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05. Document</a:t>
            </a:r>
            <a:endParaRPr b="1" i="0" sz="1800" u="none" cap="none" strike="noStrike">
              <a:solidFill>
                <a:srgbClr val="1B328F"/>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99" name="Google Shape;199;p5"/>
          <p:cNvGrpSpPr/>
          <p:nvPr/>
        </p:nvGrpSpPr>
        <p:grpSpPr>
          <a:xfrm>
            <a:off x="10027920" y="-3"/>
            <a:ext cx="2164081" cy="781115"/>
            <a:chOff x="9919316" y="4585314"/>
            <a:chExt cx="2272685" cy="1136343"/>
          </a:xfrm>
        </p:grpSpPr>
        <p:sp>
          <p:nvSpPr>
            <p:cNvPr id="200" name="Google Shape;200;p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01" name="Google Shape;201;p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02" name="Google Shape;202;p5"/>
          <p:cNvSpPr/>
          <p:nvPr/>
        </p:nvSpPr>
        <p:spPr>
          <a:xfrm>
            <a:off x="4360506" y="956231"/>
            <a:ext cx="3470988" cy="36933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Malgun Gothic"/>
                <a:ea typeface="Malgun Gothic"/>
                <a:cs typeface="Malgun Gothic"/>
                <a:sym typeface="Malgun Gothic"/>
              </a:rPr>
              <a:t>국내</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650328" y="5911367"/>
            <a:ext cx="778296" cy="551227"/>
          </a:xfrm>
          <a:prstGeom prst="homePlate">
            <a:avLst>
              <a:gd fmla="val 50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04" name="Google Shape;204;p5"/>
          <p:cNvSpPr txBox="1"/>
          <p:nvPr/>
        </p:nvSpPr>
        <p:spPr>
          <a:xfrm>
            <a:off x="1428624" y="5771502"/>
            <a:ext cx="10975536"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⑴ 전세사기 피해 + 전세보증금 대위변제액 급증</a:t>
            </a:r>
            <a:endParaRPr b="0" i="0" sz="16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⑵ 전세사기 피해자가 승소하더라도 임대인이 ‘배 째라는 식’의 행태로 대응하면 마땅한 해결책이 없는 상황</a:t>
            </a:r>
            <a:endParaRPr b="0" i="0" sz="16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Malgun Gothic"/>
                <a:ea typeface="Malgun Gothic"/>
                <a:cs typeface="Malgun Gothic"/>
                <a:sym typeface="Malgun Gothic"/>
              </a:rPr>
              <a:t>→ 우선적으로 전세사기 예방이 가장 중요하다</a:t>
            </a:r>
            <a:endParaRPr b="0" i="0" sz="1600" u="none" cap="none" strike="noStrike">
              <a:solidFill>
                <a:srgbClr val="000000"/>
              </a:solidFill>
              <a:latin typeface="Arial"/>
              <a:ea typeface="Arial"/>
              <a:cs typeface="Arial"/>
              <a:sym typeface="Arial"/>
            </a:endParaRPr>
          </a:p>
        </p:txBody>
      </p:sp>
      <p:pic>
        <p:nvPicPr>
          <p:cNvPr descr="텍스트, 스크린샷, 폰트이(가) 표시된 사진&#10;&#10;자동 생성된 설명" id="205" name="Google Shape;205;p5"/>
          <p:cNvPicPr preferRelativeResize="0"/>
          <p:nvPr/>
        </p:nvPicPr>
        <p:blipFill rotWithShape="1">
          <a:blip r:embed="rId3">
            <a:alphaModFix/>
          </a:blip>
          <a:srcRect b="0" l="0" r="0" t="0"/>
          <a:stretch/>
        </p:blipFill>
        <p:spPr>
          <a:xfrm>
            <a:off x="650328" y="1640455"/>
            <a:ext cx="5249917" cy="3970864"/>
          </a:xfrm>
          <a:prstGeom prst="rect">
            <a:avLst/>
          </a:prstGeom>
          <a:noFill/>
          <a:ln cap="flat" cmpd="sng" w="9525">
            <a:solidFill>
              <a:schemeClr val="dk1"/>
            </a:solidFill>
            <a:prstDash val="solid"/>
            <a:round/>
            <a:headEnd len="sm" w="sm" type="none"/>
            <a:tailEnd len="sm" w="sm" type="none"/>
          </a:ln>
        </p:spPr>
      </p:pic>
      <p:pic>
        <p:nvPicPr>
          <p:cNvPr descr="텍스트, 스크린샷, 폰트, 라인이(가) 표시된 사진&#10;&#10;자동 생성된 설명" id="206" name="Google Shape;206;p5"/>
          <p:cNvPicPr preferRelativeResize="0"/>
          <p:nvPr/>
        </p:nvPicPr>
        <p:blipFill rotWithShape="1">
          <a:blip r:embed="rId4">
            <a:alphaModFix/>
          </a:blip>
          <a:srcRect b="56218" l="0" r="0" t="0"/>
          <a:stretch/>
        </p:blipFill>
        <p:spPr>
          <a:xfrm>
            <a:off x="6329857" y="1640455"/>
            <a:ext cx="5068616" cy="792367"/>
          </a:xfrm>
          <a:prstGeom prst="rect">
            <a:avLst/>
          </a:prstGeom>
          <a:noFill/>
          <a:ln cap="flat" cmpd="sng" w="9525">
            <a:solidFill>
              <a:schemeClr val="dk1"/>
            </a:solidFill>
            <a:prstDash val="solid"/>
            <a:round/>
            <a:headEnd len="sm" w="sm" type="none"/>
            <a:tailEnd len="sm" w="sm" type="none"/>
          </a:ln>
        </p:spPr>
      </p:pic>
      <p:pic>
        <p:nvPicPr>
          <p:cNvPr descr="텍스트, 폰트, 영수증, 화이트이(가) 표시된 사진&#10;&#10;자동 생성된 설명" id="207" name="Google Shape;207;p5"/>
          <p:cNvPicPr preferRelativeResize="0"/>
          <p:nvPr/>
        </p:nvPicPr>
        <p:blipFill rotWithShape="1">
          <a:blip r:embed="rId5">
            <a:alphaModFix/>
          </a:blip>
          <a:srcRect b="0" l="0" r="0" t="0"/>
          <a:stretch/>
        </p:blipFill>
        <p:spPr>
          <a:xfrm>
            <a:off x="6329856" y="2515868"/>
            <a:ext cx="5068614" cy="980899"/>
          </a:xfrm>
          <a:prstGeom prst="rect">
            <a:avLst/>
          </a:prstGeom>
          <a:noFill/>
          <a:ln cap="flat" cmpd="sng" w="9525">
            <a:solidFill>
              <a:schemeClr val="dk1"/>
            </a:solidFill>
            <a:prstDash val="solid"/>
            <a:round/>
            <a:headEnd len="sm" w="sm" type="none"/>
            <a:tailEnd len="sm" w="sm" type="none"/>
          </a:ln>
        </p:spPr>
      </p:pic>
      <p:pic>
        <p:nvPicPr>
          <p:cNvPr descr="텍스트, 폰트, 스크린샷이(가) 표시된 사진&#10;&#10;자동 생성된 설명" id="208" name="Google Shape;208;p5"/>
          <p:cNvPicPr preferRelativeResize="0"/>
          <p:nvPr/>
        </p:nvPicPr>
        <p:blipFill rotWithShape="1">
          <a:blip r:embed="rId6">
            <a:alphaModFix/>
          </a:blip>
          <a:srcRect b="0" l="0" r="0" t="0"/>
          <a:stretch/>
        </p:blipFill>
        <p:spPr>
          <a:xfrm>
            <a:off x="6329856" y="3579813"/>
            <a:ext cx="5068616" cy="860032"/>
          </a:xfrm>
          <a:prstGeom prst="rect">
            <a:avLst/>
          </a:prstGeom>
          <a:noFill/>
          <a:ln cap="flat" cmpd="sng" w="9525">
            <a:solidFill>
              <a:schemeClr val="dk1"/>
            </a:solidFill>
            <a:prstDash val="solid"/>
            <a:round/>
            <a:headEnd len="sm" w="sm" type="none"/>
            <a:tailEnd len="sm" w="sm" type="none"/>
          </a:ln>
        </p:spPr>
      </p:pic>
      <p:pic>
        <p:nvPicPr>
          <p:cNvPr descr="텍스트, 폰트이(가) 표시된 사진&#10;&#10;자동 생성된 설명" id="209" name="Google Shape;209;p5"/>
          <p:cNvPicPr preferRelativeResize="0"/>
          <p:nvPr/>
        </p:nvPicPr>
        <p:blipFill rotWithShape="1">
          <a:blip r:embed="rId7">
            <a:alphaModFix/>
          </a:blip>
          <a:srcRect b="0" l="0" r="0" t="0"/>
          <a:stretch/>
        </p:blipFill>
        <p:spPr>
          <a:xfrm>
            <a:off x="6329857" y="4523576"/>
            <a:ext cx="5068613" cy="832859"/>
          </a:xfrm>
          <a:prstGeom prst="rect">
            <a:avLst/>
          </a:prstGeom>
          <a:noFill/>
          <a:ln cap="flat" cmpd="sng" w="9525">
            <a:solidFill>
              <a:schemeClr val="dk1"/>
            </a:solidFill>
            <a:prstDash val="solid"/>
            <a:round/>
            <a:headEnd len="sm" w="sm" type="none"/>
            <a:tailEnd len="sm" w="sm" type="none"/>
          </a:ln>
        </p:spPr>
      </p:pic>
      <p:pic>
        <p:nvPicPr>
          <p:cNvPr id="210" name="Google Shape;210;p5"/>
          <p:cNvPicPr preferRelativeResize="0"/>
          <p:nvPr/>
        </p:nvPicPr>
        <p:blipFill rotWithShape="1">
          <a:blip r:embed="rId8">
            <a:alphaModFix/>
          </a:blip>
          <a:srcRect b="0" l="0" r="0" t="0"/>
          <a:stretch/>
        </p:blipFill>
        <p:spPr>
          <a:xfrm>
            <a:off x="6329856" y="5440166"/>
            <a:ext cx="5068614" cy="186951"/>
          </a:xfrm>
          <a:prstGeom prst="rect">
            <a:avLst/>
          </a:prstGeom>
          <a:noFill/>
          <a:ln cap="flat" cmpd="sng" w="9525">
            <a:solidFill>
              <a:schemeClr val="dk1"/>
            </a:solidFill>
            <a:prstDash val="solid"/>
            <a:round/>
            <a:headEnd len="sm" w="sm" type="none"/>
            <a:tailEnd len="sm" w="sm" type="none"/>
          </a:ln>
        </p:spPr>
      </p:pic>
      <p:sp>
        <p:nvSpPr>
          <p:cNvPr id="211" name="Google Shape;211;p5"/>
          <p:cNvSpPr txBox="1"/>
          <p:nvPr/>
        </p:nvSpPr>
        <p:spPr>
          <a:xfrm>
            <a:off x="93305" y="879571"/>
            <a:ext cx="33435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212" name="Google Shape;212;p5"/>
          <p:cNvPicPr preferRelativeResize="0"/>
          <p:nvPr/>
        </p:nvPicPr>
        <p:blipFill rotWithShape="1">
          <a:blip r:embed="rId9">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05" name="Google Shape;1005;p65"/>
          <p:cNvGrpSpPr/>
          <p:nvPr/>
        </p:nvGrpSpPr>
        <p:grpSpPr>
          <a:xfrm>
            <a:off x="10027920" y="-3"/>
            <a:ext cx="2164081" cy="781115"/>
            <a:chOff x="9919316" y="4585314"/>
            <a:chExt cx="2272685" cy="1136343"/>
          </a:xfrm>
        </p:grpSpPr>
        <p:sp>
          <p:nvSpPr>
            <p:cNvPr id="1006" name="Google Shape;1006;p6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07" name="Google Shape;1007;p6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008" name="Google Shape;1008;p65"/>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기대 </a:t>
            </a:r>
            <a:r>
              <a:rPr b="1" i="0" lang="ko-KR" sz="1800" u="none" cap="none" strike="noStrike">
                <a:solidFill>
                  <a:srgbClr val="000000"/>
                </a:solidFill>
                <a:latin typeface="Malgun Gothic"/>
                <a:ea typeface="Malgun Gothic"/>
                <a:cs typeface="Malgun Gothic"/>
                <a:sym typeface="Malgun Gothic"/>
              </a:rPr>
              <a:t>효과</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1009" name="Google Shape;1009;p65"/>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15" name="Google Shape;1015;p66"/>
          <p:cNvGrpSpPr/>
          <p:nvPr/>
        </p:nvGrpSpPr>
        <p:grpSpPr>
          <a:xfrm>
            <a:off x="10027920" y="-3"/>
            <a:ext cx="2164081" cy="781115"/>
            <a:chOff x="9919316" y="4585314"/>
            <a:chExt cx="2272685" cy="1136343"/>
          </a:xfrm>
        </p:grpSpPr>
        <p:sp>
          <p:nvSpPr>
            <p:cNvPr id="1016" name="Google Shape;1016;p6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17" name="Google Shape;1017;p6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018" name="Google Shape;1018;p66"/>
          <p:cNvSpPr txBox="1"/>
          <p:nvPr/>
        </p:nvSpPr>
        <p:spPr>
          <a:xfrm>
            <a:off x="93305" y="867747"/>
            <a:ext cx="36949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한계점</a:t>
            </a:r>
            <a:endParaRPr b="0" i="0" sz="1400" u="none" cap="none" strike="noStrike">
              <a:solidFill>
                <a:srgbClr val="000000"/>
              </a:solidFill>
              <a:latin typeface="Arial"/>
              <a:ea typeface="Arial"/>
              <a:cs typeface="Arial"/>
              <a:sym typeface="Arial"/>
            </a:endParaRPr>
          </a:p>
        </p:txBody>
      </p:sp>
      <p:pic>
        <p:nvPicPr>
          <p:cNvPr descr="어둠, 달, 블랙이(가) 표시된 사진&#10;&#10;자동 생성된 설명" id="1019" name="Google Shape;1019;p66"/>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25" name="Google Shape;1025;p67"/>
          <p:cNvGrpSpPr/>
          <p:nvPr/>
        </p:nvGrpSpPr>
        <p:grpSpPr>
          <a:xfrm>
            <a:off x="10027920" y="-3"/>
            <a:ext cx="2164081" cy="781115"/>
            <a:chOff x="9919316" y="4585314"/>
            <a:chExt cx="2272685" cy="1136343"/>
          </a:xfrm>
        </p:grpSpPr>
        <p:sp>
          <p:nvSpPr>
            <p:cNvPr id="1026" name="Google Shape;1026;p6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27" name="Google Shape;1027;p6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1028" name="Google Shape;1028;p67"/>
          <p:cNvGrpSpPr/>
          <p:nvPr/>
        </p:nvGrpSpPr>
        <p:grpSpPr>
          <a:xfrm>
            <a:off x="167953" y="1096342"/>
            <a:ext cx="11784559" cy="5619315"/>
            <a:chOff x="842865" y="1096342"/>
            <a:chExt cx="10506270" cy="4995533"/>
          </a:xfrm>
        </p:grpSpPr>
        <p:sp>
          <p:nvSpPr>
            <p:cNvPr id="1029" name="Google Shape;1029;p67"/>
            <p:cNvSpPr/>
            <p:nvPr/>
          </p:nvSpPr>
          <p:spPr>
            <a:xfrm rot="-5400000">
              <a:off x="1154975"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030" name="Google Shape;1030;p67"/>
            <p:cNvGrpSpPr/>
            <p:nvPr/>
          </p:nvGrpSpPr>
          <p:grpSpPr>
            <a:xfrm>
              <a:off x="1028776" y="2592867"/>
              <a:ext cx="1779034" cy="1632534"/>
              <a:chOff x="2168084" y="3125971"/>
              <a:chExt cx="1323542" cy="1523891"/>
            </a:xfrm>
          </p:grpSpPr>
          <p:sp>
            <p:nvSpPr>
              <p:cNvPr id="1031" name="Google Shape;1031;p67"/>
              <p:cNvSpPr/>
              <p:nvPr/>
            </p:nvSpPr>
            <p:spPr>
              <a:xfrm rot="-5400000">
                <a:off x="2067909" y="3226145"/>
                <a:ext cx="1523891" cy="1323542"/>
              </a:xfrm>
              <a:prstGeom prst="hexagon">
                <a:avLst>
                  <a:gd fmla="val 27991" name="adj"/>
                  <a:gd fmla="val 115470" name="vf"/>
                </a:avLst>
              </a:prstGeom>
              <a:no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2" name="Google Shape;1032;p67"/>
              <p:cNvSpPr/>
              <p:nvPr/>
            </p:nvSpPr>
            <p:spPr>
              <a:xfrm>
                <a:off x="2231547" y="3551452"/>
                <a:ext cx="1196611"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01.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개요</a:t>
                </a:r>
                <a:endParaRPr b="1" i="0" sz="1800" u="none" cap="none" strike="noStrike">
                  <a:solidFill>
                    <a:srgbClr val="1B328F"/>
                  </a:solidFill>
                  <a:latin typeface="Malgun Gothic"/>
                  <a:ea typeface="Malgun Gothic"/>
                  <a:cs typeface="Malgun Gothic"/>
                  <a:sym typeface="Malgun Gothic"/>
                </a:endParaRPr>
              </a:p>
            </p:txBody>
          </p:sp>
        </p:grpSp>
        <p:grpSp>
          <p:nvGrpSpPr>
            <p:cNvPr id="1033" name="Google Shape;1033;p67"/>
            <p:cNvGrpSpPr/>
            <p:nvPr/>
          </p:nvGrpSpPr>
          <p:grpSpPr>
            <a:xfrm>
              <a:off x="3087347" y="2592868"/>
              <a:ext cx="1831372" cy="1632534"/>
              <a:chOff x="2151012" y="3125971"/>
              <a:chExt cx="1362479" cy="1523891"/>
            </a:xfrm>
          </p:grpSpPr>
          <p:sp>
            <p:nvSpPr>
              <p:cNvPr id="1034" name="Google Shape;1034;p67"/>
              <p:cNvSpPr/>
              <p:nvPr/>
            </p:nvSpPr>
            <p:spPr>
              <a:xfrm rot="-5400000">
                <a:off x="2067909" y="3226145"/>
                <a:ext cx="1523891" cy="1323542"/>
              </a:xfrm>
              <a:prstGeom prst="hexagon">
                <a:avLst>
                  <a:gd fmla="val 27991" name="adj"/>
                  <a:gd fmla="val 115470" name="vf"/>
                </a:avLst>
              </a:prstGeom>
              <a:solidFill>
                <a:schemeClr val="lt1"/>
              </a:solid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5" name="Google Shape;1035;p67"/>
              <p:cNvSpPr/>
              <p:nvPr/>
            </p:nvSpPr>
            <p:spPr>
              <a:xfrm>
                <a:off x="2151012" y="3551451"/>
                <a:ext cx="1362479" cy="7661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02.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과정</a:t>
                </a:r>
                <a:endParaRPr b="1" i="0" sz="1800" u="none" cap="none" strike="noStrike">
                  <a:solidFill>
                    <a:srgbClr val="1B328F"/>
                  </a:solidFill>
                  <a:latin typeface="Malgun Gothic"/>
                  <a:ea typeface="Malgun Gothic"/>
                  <a:cs typeface="Malgun Gothic"/>
                  <a:sym typeface="Malgun Gothic"/>
                </a:endParaRPr>
              </a:p>
            </p:txBody>
          </p:sp>
        </p:grpSp>
        <p:sp>
          <p:nvSpPr>
            <p:cNvPr id="1036" name="Google Shape;1036;p67"/>
            <p:cNvSpPr/>
            <p:nvPr/>
          </p:nvSpPr>
          <p:spPr>
            <a:xfrm rot="5400000">
              <a:off x="3236494"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7" name="Google Shape;1037;p67"/>
            <p:cNvSpPr/>
            <p:nvPr/>
          </p:nvSpPr>
          <p:spPr>
            <a:xfrm rot="-5400000">
              <a:off x="5326279"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38" name="Google Shape;1038;p67"/>
            <p:cNvSpPr/>
            <p:nvPr/>
          </p:nvSpPr>
          <p:spPr>
            <a:xfrm rot="-5400000">
              <a:off x="5273333" y="2519617"/>
              <a:ext cx="1632534" cy="1779034"/>
            </a:xfrm>
            <a:prstGeom prst="hexagon">
              <a:avLst>
                <a:gd fmla="val 27991" name="adj"/>
                <a:gd fmla="val 115470" name="vf"/>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039" name="Google Shape;1039;p67"/>
            <p:cNvGrpSpPr/>
            <p:nvPr/>
          </p:nvGrpSpPr>
          <p:grpSpPr>
            <a:xfrm>
              <a:off x="7281596" y="2592867"/>
              <a:ext cx="1779034" cy="1632534"/>
              <a:chOff x="2168084" y="3125971"/>
              <a:chExt cx="1323542" cy="1523891"/>
            </a:xfrm>
          </p:grpSpPr>
          <p:sp>
            <p:nvSpPr>
              <p:cNvPr id="1040" name="Google Shape;1040;p67"/>
              <p:cNvSpPr/>
              <p:nvPr/>
            </p:nvSpPr>
            <p:spPr>
              <a:xfrm rot="-5400000">
                <a:off x="2067909" y="3226145"/>
                <a:ext cx="1523891" cy="1323542"/>
              </a:xfrm>
              <a:prstGeom prst="hexagon">
                <a:avLst>
                  <a:gd fmla="val 27991" name="adj"/>
                  <a:gd fmla="val 115470" name="vf"/>
                </a:avLst>
              </a:prstGeom>
              <a:noFill/>
              <a:ln cap="flat" cmpd="sng" w="12700">
                <a:solidFill>
                  <a:srgbClr val="21486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1" name="Google Shape;1041;p67"/>
              <p:cNvSpPr/>
              <p:nvPr/>
            </p:nvSpPr>
            <p:spPr>
              <a:xfrm>
                <a:off x="2231548" y="3703252"/>
                <a:ext cx="1196611" cy="37698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04. 최종 결론</a:t>
                </a:r>
                <a:endParaRPr b="1" i="0" sz="1800" u="none" cap="none" strike="noStrike">
                  <a:solidFill>
                    <a:srgbClr val="1B328F"/>
                  </a:solidFill>
                  <a:latin typeface="Malgun Gothic"/>
                  <a:ea typeface="Malgun Gothic"/>
                  <a:cs typeface="Malgun Gothic"/>
                  <a:sym typeface="Malgun Gothic"/>
                </a:endParaRPr>
              </a:p>
            </p:txBody>
          </p:sp>
        </p:grpSp>
        <p:sp>
          <p:nvSpPr>
            <p:cNvPr id="1042" name="Google Shape;1042;p67"/>
            <p:cNvSpPr/>
            <p:nvPr/>
          </p:nvSpPr>
          <p:spPr>
            <a:xfrm rot="5400000">
              <a:off x="7407799" y="2592068"/>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3" name="Google Shape;1043;p67"/>
            <p:cNvSpPr/>
            <p:nvPr/>
          </p:nvSpPr>
          <p:spPr>
            <a:xfrm rot="-5400000">
              <a:off x="9510387" y="2110154"/>
              <a:ext cx="1526637" cy="2150858"/>
            </a:xfrm>
            <a:custGeom>
              <a:rect b="b" l="l" r="r" t="t"/>
              <a:pathLst>
                <a:path extrusionOk="0" h="1600166" w="1425041">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4" name="Google Shape;1044;p67"/>
            <p:cNvSpPr/>
            <p:nvPr/>
          </p:nvSpPr>
          <p:spPr>
            <a:xfrm rot="-5400000">
              <a:off x="9457437" y="2519618"/>
              <a:ext cx="1632534" cy="1779033"/>
            </a:xfrm>
            <a:prstGeom prst="hexagon">
              <a:avLst>
                <a:gd fmla="val 27991" name="adj"/>
                <a:gd fmla="val 115470" name="vf"/>
              </a:avLst>
            </a:prstGeom>
            <a:solidFill>
              <a:srgbClr val="4472C4"/>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045" name="Google Shape;1045;p67"/>
            <p:cNvSpPr/>
            <p:nvPr/>
          </p:nvSpPr>
          <p:spPr>
            <a:xfrm>
              <a:off x="877530" y="4530932"/>
              <a:ext cx="2081520" cy="1067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조직(구성원 및 역할)</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주제 선정 배경</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수행 방향</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프로젝트 추진 일정</a:t>
              </a:r>
              <a:endParaRPr b="0" i="0" sz="1400" u="none" cap="none" strike="noStrike">
                <a:solidFill>
                  <a:srgbClr val="000000"/>
                </a:solidFill>
                <a:latin typeface="Arial"/>
                <a:ea typeface="Arial"/>
                <a:cs typeface="Arial"/>
                <a:sym typeface="Arial"/>
              </a:endParaRPr>
            </a:p>
          </p:txBody>
        </p:sp>
        <p:sp>
          <p:nvSpPr>
            <p:cNvPr id="1046" name="Google Shape;1046;p67"/>
            <p:cNvSpPr/>
            <p:nvPr/>
          </p:nvSpPr>
          <p:spPr>
            <a:xfrm rot="5400000">
              <a:off x="3777849"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047" name="Google Shape;1047;p67"/>
            <p:cNvSpPr/>
            <p:nvPr/>
          </p:nvSpPr>
          <p:spPr>
            <a:xfrm rot="5400000">
              <a:off x="7941843" y="132774"/>
              <a:ext cx="444880" cy="4163994"/>
            </a:xfrm>
            <a:prstGeom prst="leftBracket">
              <a:avLst>
                <a:gd fmla="val 0" name="adj"/>
              </a:avLst>
            </a:prstGeom>
            <a:noFill/>
            <a:ln cap="flat" cmpd="sng" w="9525">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048" name="Google Shape;1048;p67"/>
            <p:cNvSpPr/>
            <p:nvPr/>
          </p:nvSpPr>
          <p:spPr>
            <a:xfrm>
              <a:off x="4804019" y="1096342"/>
              <a:ext cx="2564632" cy="578498"/>
            </a:xfrm>
            <a:prstGeom prst="roundRect">
              <a:avLst>
                <a:gd fmla="val 50000" name="adj"/>
              </a:avLst>
            </a:prstGeom>
            <a:solidFill>
              <a:srgbClr val="1B328F"/>
            </a:solidFill>
            <a:ln cap="flat" cmpd="sng" w="9525">
              <a:solidFill>
                <a:srgbClr val="2574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FFFFFF"/>
                  </a:solidFill>
                  <a:latin typeface="Malgun Gothic"/>
                  <a:ea typeface="Malgun Gothic"/>
                  <a:cs typeface="Malgun Gothic"/>
                  <a:sym typeface="Malgun Gothic"/>
                </a:rPr>
                <a:t>INDEX</a:t>
              </a:r>
              <a:endParaRPr b="1" i="0" sz="2400" u="none" cap="none" strike="noStrike">
                <a:solidFill>
                  <a:srgbClr val="FFFFFF"/>
                </a:solidFill>
                <a:latin typeface="Malgun Gothic"/>
                <a:ea typeface="Malgun Gothic"/>
                <a:cs typeface="Malgun Gothic"/>
                <a:sym typeface="Malgun Gothic"/>
              </a:endParaRPr>
            </a:p>
          </p:txBody>
        </p:sp>
        <p:cxnSp>
          <p:nvCxnSpPr>
            <p:cNvPr id="1049" name="Google Shape;1049;p67"/>
            <p:cNvCxnSpPr/>
            <p:nvPr/>
          </p:nvCxnSpPr>
          <p:spPr>
            <a:xfrm>
              <a:off x="6082285" y="1606665"/>
              <a:ext cx="0" cy="385666"/>
            </a:xfrm>
            <a:prstGeom prst="straightConnector1">
              <a:avLst/>
            </a:prstGeom>
            <a:noFill/>
            <a:ln cap="flat" cmpd="sng" w="9525">
              <a:solidFill>
                <a:srgbClr val="214867"/>
              </a:solidFill>
              <a:prstDash val="solid"/>
              <a:miter lim="800000"/>
              <a:headEnd len="sm" w="sm" type="none"/>
              <a:tailEnd len="sm" w="sm" type="none"/>
            </a:ln>
          </p:spPr>
        </p:cxnSp>
        <p:sp>
          <p:nvSpPr>
            <p:cNvPr id="1050" name="Google Shape;1050;p67"/>
            <p:cNvSpPr/>
            <p:nvPr/>
          </p:nvSpPr>
          <p:spPr>
            <a:xfrm>
              <a:off x="5176832" y="3020521"/>
              <a:ext cx="1831372"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03. 프로젝트</a:t>
              </a:r>
              <a:endParaRPr b="1" i="0" sz="18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rgbClr val="1B328F"/>
                  </a:solidFill>
                  <a:latin typeface="Malgun Gothic"/>
                  <a:ea typeface="Malgun Gothic"/>
                  <a:cs typeface="Malgun Gothic"/>
                  <a:sym typeface="Malgun Gothic"/>
                </a:rPr>
                <a:t>수행 결과</a:t>
              </a:r>
              <a:endParaRPr b="0" i="0" sz="1400" u="none" cap="none" strike="noStrike">
                <a:solidFill>
                  <a:srgbClr val="000000"/>
                </a:solidFill>
                <a:latin typeface="Arial"/>
                <a:ea typeface="Arial"/>
                <a:cs typeface="Arial"/>
                <a:sym typeface="Arial"/>
              </a:endParaRPr>
            </a:p>
          </p:txBody>
        </p:sp>
        <p:sp>
          <p:nvSpPr>
            <p:cNvPr id="1051" name="Google Shape;1051;p67"/>
            <p:cNvSpPr/>
            <p:nvPr/>
          </p:nvSpPr>
          <p:spPr>
            <a:xfrm>
              <a:off x="3057317" y="4532327"/>
              <a:ext cx="1884989" cy="1559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수집</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데이터 전처리</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EDA</a:t>
              </a:r>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통계 분석</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변수 설정</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분석 모델 설정</a:t>
              </a:r>
              <a:endParaRPr b="0" i="0" sz="1200" u="none" cap="none" strike="noStrike">
                <a:solidFill>
                  <a:srgbClr val="1B328F"/>
                </a:solidFill>
                <a:latin typeface="Malgun Gothic"/>
                <a:ea typeface="Malgun Gothic"/>
                <a:cs typeface="Malgun Gothic"/>
                <a:sym typeface="Malgun Gothic"/>
              </a:endParaRPr>
            </a:p>
          </p:txBody>
        </p:sp>
        <p:sp>
          <p:nvSpPr>
            <p:cNvPr id="1052" name="Google Shape;1052;p67"/>
            <p:cNvSpPr/>
            <p:nvPr/>
          </p:nvSpPr>
          <p:spPr>
            <a:xfrm>
              <a:off x="5075241" y="4532327"/>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성능 평가</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서울 자치구별 전세가격 예측 Web 구축 &amp; 배포</a:t>
              </a:r>
              <a:endParaRPr b="0" i="0" sz="1400" u="none" cap="none" strike="noStrike">
                <a:solidFill>
                  <a:srgbClr val="000000"/>
                </a:solidFill>
                <a:latin typeface="Arial"/>
                <a:ea typeface="Arial"/>
                <a:cs typeface="Arial"/>
                <a:sym typeface="Arial"/>
              </a:endParaRPr>
            </a:p>
          </p:txBody>
        </p:sp>
        <p:sp>
          <p:nvSpPr>
            <p:cNvPr id="1053" name="Google Shape;1053;p67"/>
            <p:cNvSpPr/>
            <p:nvPr/>
          </p:nvSpPr>
          <p:spPr>
            <a:xfrm>
              <a:off x="7334612" y="4538316"/>
              <a:ext cx="1672999" cy="5745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기대 효과</a:t>
              </a:r>
              <a:endParaRPr b="0"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0" i="0" lang="ko-KR" sz="1200" u="none" cap="none" strike="noStrike">
                  <a:solidFill>
                    <a:srgbClr val="1B328F"/>
                  </a:solidFill>
                  <a:latin typeface="Malgun Gothic"/>
                  <a:ea typeface="Malgun Gothic"/>
                  <a:cs typeface="Malgun Gothic"/>
                  <a:sym typeface="Malgun Gothic"/>
                </a:rPr>
                <a:t>한계점</a:t>
              </a:r>
              <a:endParaRPr b="0" i="0" sz="1200" u="none" cap="none" strike="noStrike">
                <a:solidFill>
                  <a:srgbClr val="1B328F"/>
                </a:solidFill>
                <a:latin typeface="Malgun Gothic"/>
                <a:ea typeface="Malgun Gothic"/>
                <a:cs typeface="Malgun Gothic"/>
                <a:sym typeface="Malgun Gothic"/>
              </a:endParaRPr>
            </a:p>
          </p:txBody>
        </p:sp>
        <p:sp>
          <p:nvSpPr>
            <p:cNvPr id="1054" name="Google Shape;1054;p67"/>
            <p:cNvSpPr/>
            <p:nvPr/>
          </p:nvSpPr>
          <p:spPr>
            <a:xfrm>
              <a:off x="9232943" y="4538316"/>
              <a:ext cx="2081520" cy="8207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데이터 정의서</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참고문헌</a:t>
              </a:r>
              <a:endParaRPr b="1" i="0" sz="1200" u="none" cap="none" strike="noStrike">
                <a:solidFill>
                  <a:srgbClr val="1B328F"/>
                </a:solidFill>
                <a:latin typeface="Malgun Gothic"/>
                <a:ea typeface="Malgun Gothic"/>
                <a:cs typeface="Malgun Gothic"/>
                <a:sym typeface="Malgun Gothic"/>
              </a:endParaRPr>
            </a:p>
            <a:p>
              <a:pPr indent="0" lvl="0" marL="0" marR="0" rtl="0" algn="ctr">
                <a:lnSpc>
                  <a:spcPct val="150000"/>
                </a:lnSpc>
                <a:spcBef>
                  <a:spcPts val="0"/>
                </a:spcBef>
                <a:spcAft>
                  <a:spcPts val="0"/>
                </a:spcAft>
                <a:buClr>
                  <a:srgbClr val="000000"/>
                </a:buClr>
                <a:buSzPts val="1200"/>
                <a:buFont typeface="Arial"/>
                <a:buNone/>
              </a:pPr>
              <a:r>
                <a:rPr b="1" i="0" lang="ko-KR" sz="1200" u="none" cap="none" strike="noStrike">
                  <a:solidFill>
                    <a:srgbClr val="1B328F"/>
                  </a:solidFill>
                  <a:latin typeface="Malgun Gothic"/>
                  <a:ea typeface="Malgun Gothic"/>
                  <a:cs typeface="Malgun Gothic"/>
                  <a:sym typeface="Malgun Gothic"/>
                </a:rPr>
                <a:t>출처</a:t>
              </a:r>
              <a:endParaRPr b="1" i="0" sz="1400" u="none" cap="none" strike="noStrike">
                <a:solidFill>
                  <a:srgbClr val="000000"/>
                </a:solidFill>
                <a:latin typeface="Arial"/>
                <a:ea typeface="Arial"/>
                <a:cs typeface="Arial"/>
                <a:sym typeface="Arial"/>
              </a:endParaRPr>
            </a:p>
          </p:txBody>
        </p:sp>
      </p:grpSp>
      <p:pic>
        <p:nvPicPr>
          <p:cNvPr descr="어둠, 달, 블랙이(가) 표시된 사진&#10;&#10;자동 생성된 설명" id="1055" name="Google Shape;1055;p67"/>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id="1056" name="Google Shape;1056;p67"/>
          <p:cNvSpPr/>
          <p:nvPr/>
        </p:nvSpPr>
        <p:spPr>
          <a:xfrm>
            <a:off x="9846865" y="3473450"/>
            <a:ext cx="180411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ko-KR" sz="1800" u="none" cap="none" strike="noStrike">
                <a:solidFill>
                  <a:schemeClr val="lt1"/>
                </a:solidFill>
                <a:latin typeface="Malgun Gothic"/>
                <a:ea typeface="Malgun Gothic"/>
                <a:cs typeface="Malgun Gothic"/>
                <a:sym typeface="Malgun Gothic"/>
              </a:rPr>
              <a:t>05. Document</a:t>
            </a:r>
            <a:endParaRPr b="1"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8"/>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62" name="Google Shape;1062;p68"/>
          <p:cNvGrpSpPr/>
          <p:nvPr/>
        </p:nvGrpSpPr>
        <p:grpSpPr>
          <a:xfrm>
            <a:off x="10028449" y="-319"/>
            <a:ext cx="2164203" cy="781125"/>
            <a:chOff x="9919316" y="4585257"/>
            <a:chExt cx="2272685" cy="1136457"/>
          </a:xfrm>
        </p:grpSpPr>
        <p:sp>
          <p:nvSpPr>
            <p:cNvPr id="1063" name="Google Shape;1063;p68"/>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64" name="Google Shape;1064;p68"/>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65" name="Google Shape;1065;p68"/>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66" name="Google Shape;1066;p68"/>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Year</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년</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Month</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월</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3</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Region_Code</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Region_Name</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5</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KA_Code</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6</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KA_Name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7</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LNA_Code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8</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LNA_Name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067" name="Google Shape;1067;p68"/>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73" name="Google Shape;1073;p69"/>
          <p:cNvGrpSpPr/>
          <p:nvPr/>
        </p:nvGrpSpPr>
        <p:grpSpPr>
          <a:xfrm>
            <a:off x="10028449" y="-319"/>
            <a:ext cx="2164203" cy="781125"/>
            <a:chOff x="9919316" y="4585257"/>
            <a:chExt cx="2272685" cy="1136457"/>
          </a:xfrm>
        </p:grpSpPr>
        <p:sp>
          <p:nvSpPr>
            <p:cNvPr id="1074" name="Google Shape;1074;p69"/>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75" name="Google Shape;1075;p69"/>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76" name="Google Shape;1076;p69"/>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77" name="Google Shape;1077;p69"/>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9</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Main_num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10</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Sub_num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Floor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12</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Building_Age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13</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Building_Use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JS_Price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15</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JS_BA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16</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JS_PPA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078" name="Google Shape;1078;p69"/>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70"/>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84" name="Google Shape;1084;p70"/>
          <p:cNvGrpSpPr/>
          <p:nvPr/>
        </p:nvGrpSpPr>
        <p:grpSpPr>
          <a:xfrm>
            <a:off x="10028449" y="-319"/>
            <a:ext cx="2164203" cy="781125"/>
            <a:chOff x="9919316" y="4585257"/>
            <a:chExt cx="2272685" cy="1136457"/>
          </a:xfrm>
        </p:grpSpPr>
        <p:sp>
          <p:nvSpPr>
            <p:cNvPr id="1085" name="Google Shape;1085;p70"/>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86" name="Google Shape;1086;p70"/>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87" name="Google Shape;1087;p70"/>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88" name="Google Shape;1088;p70"/>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17</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JS_PPP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18</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address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19</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Num_hb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20</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Population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IR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22</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UR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23</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LC_index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CA_index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089" name="Google Shape;1089;p70"/>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71"/>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095" name="Google Shape;1095;p71"/>
          <p:cNvGrpSpPr/>
          <p:nvPr/>
        </p:nvGrpSpPr>
        <p:grpSpPr>
          <a:xfrm>
            <a:off x="10028449" y="-319"/>
            <a:ext cx="2164203" cy="781125"/>
            <a:chOff x="9919316" y="4585257"/>
            <a:chExt cx="2272685" cy="1136457"/>
          </a:xfrm>
        </p:grpSpPr>
        <p:sp>
          <p:nvSpPr>
            <p:cNvPr id="1096" name="Google Shape;1096;p71"/>
            <p:cNvSpPr/>
            <p:nvPr/>
          </p:nvSpPr>
          <p:spPr>
            <a:xfrm rot="5400000">
              <a:off x="11055601" y="4585314"/>
              <a:ext cx="1136400" cy="1136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sp>
          <p:nvSpPr>
            <p:cNvPr id="1097" name="Google Shape;1097;p71"/>
            <p:cNvSpPr/>
            <p:nvPr/>
          </p:nvSpPr>
          <p:spPr>
            <a:xfrm rot="-5400000">
              <a:off x="9919316" y="4585257"/>
              <a:ext cx="1136400" cy="1136400"/>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FFFFF"/>
                </a:solidFill>
                <a:latin typeface="Malgun Gothic"/>
                <a:ea typeface="Malgun Gothic"/>
                <a:cs typeface="Malgun Gothic"/>
                <a:sym typeface="Malgun Gothic"/>
              </a:endParaRPr>
            </a:p>
          </p:txBody>
        </p:sp>
      </p:grpSp>
      <p:sp>
        <p:nvSpPr>
          <p:cNvPr id="1098" name="Google Shape;1098;p71"/>
          <p:cNvSpPr txBox="1"/>
          <p:nvPr/>
        </p:nvSpPr>
        <p:spPr>
          <a:xfrm>
            <a:off x="112916" y="6477793"/>
            <a:ext cx="2835200" cy="289334"/>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ko-KR" sz="1067" u="none" cap="none" strike="noStrike">
                <a:solidFill>
                  <a:schemeClr val="dk1"/>
                </a:solidFill>
                <a:latin typeface="Malgun Gothic"/>
                <a:ea typeface="Malgun Gothic"/>
                <a:cs typeface="Malgun Gothic"/>
                <a:sym typeface="Malgun Gothic"/>
              </a:rPr>
              <a:t>데이터 분석 &amp; 엔지니어 취업캠프 28회차</a:t>
            </a:r>
            <a:endParaRPr b="0" i="0" sz="1067" u="none" cap="none" strike="noStrike">
              <a:solidFill>
                <a:schemeClr val="dk1"/>
              </a:solidFill>
              <a:latin typeface="Malgun Gothic"/>
              <a:ea typeface="Malgun Gothic"/>
              <a:cs typeface="Malgun Gothic"/>
              <a:sym typeface="Malgun Gothic"/>
            </a:endParaRPr>
          </a:p>
        </p:txBody>
      </p:sp>
      <p:graphicFrame>
        <p:nvGraphicFramePr>
          <p:cNvPr id="1099" name="Google Shape;1099;p71"/>
          <p:cNvGraphicFramePr/>
          <p:nvPr/>
        </p:nvGraphicFramePr>
        <p:xfrm>
          <a:off x="331788" y="1391902"/>
          <a:ext cx="3000000" cy="3000000"/>
        </p:xfrm>
        <a:graphic>
          <a:graphicData uri="http://schemas.openxmlformats.org/drawingml/2006/table">
            <a:tbl>
              <a:tblPr>
                <a:noFill/>
                <a:tableStyleId>{E7191028-2CD1-4925-942E-C43D4D18BA3F}</a:tableStyleId>
              </a:tblPr>
              <a:tblGrid>
                <a:gridCol w="829075"/>
                <a:gridCol w="3159025"/>
                <a:gridCol w="3351925"/>
                <a:gridCol w="1207525"/>
                <a:gridCol w="2980900"/>
              </a:tblGrid>
              <a:tr h="533375">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Num</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Column Name(KOR)</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Dtype</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ko-KR" sz="1900" u="none" cap="none" strike="noStrike">
                          <a:solidFill>
                            <a:schemeClr val="lt1"/>
                          </a:solidFill>
                        </a:rPr>
                        <a:t>etc</a:t>
                      </a:r>
                      <a:endParaRPr sz="1900" u="none" cap="none" strike="noStrike">
                        <a:solidFill>
                          <a:schemeClr val="lt1"/>
                        </a:solidFill>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B328F"/>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25</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TC_index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26</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SDT_index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27</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HSP_index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28</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Crime_Rates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29</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latitude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30</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longitude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31</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Sell_Price_mean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ko-KR" sz="1900" u="none" cap="none" strike="noStrike"/>
                        <a:t>평균 매매 가격</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float64</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년도별, 월별, 구별, 유형별, 주소별 평균 매매 가격</a:t>
                      </a:r>
                      <a:endParaRPr sz="14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r>
              <a:tr h="5333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E2F3"/>
                    </a:solidFill>
                  </a:tcPr>
                </a:tc>
              </a:tr>
            </a:tbl>
          </a:graphicData>
        </a:graphic>
      </p:graphicFrame>
      <p:sp>
        <p:nvSpPr>
          <p:cNvPr id="1100" name="Google Shape;1100;p71"/>
          <p:cNvSpPr txBox="1"/>
          <p:nvPr/>
        </p:nvSpPr>
        <p:spPr>
          <a:xfrm>
            <a:off x="93307" y="867747"/>
            <a:ext cx="3079200" cy="379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867" u="none" cap="none" strike="noStrike">
                <a:solidFill>
                  <a:schemeClr val="dk1"/>
                </a:solidFill>
                <a:latin typeface="Malgun Gothic"/>
                <a:ea typeface="Malgun Gothic"/>
                <a:cs typeface="Malgun Gothic"/>
                <a:sym typeface="Malgun Gothic"/>
              </a:rPr>
              <a:t>[데이터 정의서]</a:t>
            </a:r>
            <a:endParaRPr b="0" i="0" sz="1467"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5"/>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106" name="Google Shape;1106;p15"/>
          <p:cNvGrpSpPr/>
          <p:nvPr/>
        </p:nvGrpSpPr>
        <p:grpSpPr>
          <a:xfrm>
            <a:off x="10027920" y="-3"/>
            <a:ext cx="2164081" cy="781115"/>
            <a:chOff x="9919316" y="4585314"/>
            <a:chExt cx="2272685" cy="1136343"/>
          </a:xfrm>
        </p:grpSpPr>
        <p:sp>
          <p:nvSpPr>
            <p:cNvPr id="1107" name="Google Shape;1107;p15"/>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08" name="Google Shape;1108;p15"/>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109" name="Google Shape;1109;p15"/>
          <p:cNvSpPr txBox="1"/>
          <p:nvPr/>
        </p:nvSpPr>
        <p:spPr>
          <a:xfrm>
            <a:off x="93306" y="985985"/>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[참고문헌]</a:t>
            </a:r>
            <a:endParaRPr b="1" i="0" sz="1800" u="none" cap="none" strike="noStrike">
              <a:solidFill>
                <a:schemeClr val="dk1"/>
              </a:solidFill>
              <a:latin typeface="Malgun Gothic"/>
              <a:ea typeface="Malgun Gothic"/>
              <a:cs typeface="Malgun Gothic"/>
              <a:sym typeface="Malgun Gothic"/>
            </a:endParaRPr>
          </a:p>
        </p:txBody>
      </p:sp>
      <p:sp>
        <p:nvSpPr>
          <p:cNvPr id="1110" name="Google Shape;1110;p15"/>
          <p:cNvSpPr txBox="1"/>
          <p:nvPr/>
        </p:nvSpPr>
        <p:spPr>
          <a:xfrm>
            <a:off x="152423" y="1662668"/>
            <a:ext cx="11924523" cy="14542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chemeClr val="dk1"/>
                </a:solidFill>
                <a:latin typeface="Malgun Gothic"/>
                <a:ea typeface="Malgun Gothic"/>
                <a:cs typeface="Malgun Gothic"/>
                <a:sym typeface="Malgun Gothic"/>
              </a:rPr>
              <a:t>뉴스기사</a:t>
            </a:r>
            <a:endParaRPr b="1" i="0" sz="14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윤종은(2023.07.18)</a:t>
            </a:r>
            <a:r>
              <a:rPr b="1" i="0" lang="ko-KR" sz="1000" u="none" cap="none" strike="noStrike">
                <a:solidFill>
                  <a:srgbClr val="000A19"/>
                </a:solidFill>
                <a:latin typeface="Malgun Gothic"/>
                <a:ea typeface="Malgun Gothic"/>
                <a:cs typeface="Malgun Gothic"/>
                <a:sym typeface="Malgun Gothic"/>
              </a:rPr>
              <a:t> “전세사기 막을 보완 대책 시급”</a:t>
            </a:r>
            <a:r>
              <a:rPr b="0" i="0" lang="ko-KR" sz="1000" u="none" cap="none" strike="noStrike">
                <a:solidFill>
                  <a:srgbClr val="000A19"/>
                </a:solidFill>
                <a:latin typeface="Malgun Gothic"/>
                <a:ea typeface="Malgun Gothic"/>
                <a:cs typeface="Malgun Gothic"/>
                <a:sym typeface="Malgun Gothic"/>
              </a:rPr>
              <a:t>(오마이뉴스)</a:t>
            </a:r>
            <a:r>
              <a:rPr b="1" i="0" lang="ko-KR" sz="1000" u="none" cap="none" strike="noStrike">
                <a:solidFill>
                  <a:srgbClr val="000A19"/>
                </a:solidFill>
                <a:latin typeface="Malgun Gothic"/>
                <a:ea typeface="Malgun Gothic"/>
                <a:cs typeface="Malgun Gothic"/>
                <a:sym typeface="Malgun Gothic"/>
              </a:rPr>
              <a:t> </a:t>
            </a:r>
            <a:r>
              <a:rPr b="0" i="0" lang="ko-KR" sz="1000" u="sng" cap="none" strike="noStrike">
                <a:solidFill>
                  <a:schemeClr val="dk1"/>
                </a:solidFill>
                <a:latin typeface="Malgun Gothic"/>
                <a:ea typeface="Malgun Gothic"/>
                <a:cs typeface="Malgun Gothic"/>
                <a:sym typeface="Malgun Gothic"/>
                <a:hlinkClick r:id="rId3">
                  <a:extLst>
                    <a:ext uri="{A12FA001-AC4F-418D-AE19-62706E023703}">
                      <ahyp:hlinkClr val="tx"/>
                    </a:ext>
                  </a:extLst>
                </a:hlinkClick>
              </a:rPr>
              <a:t>https://omn.kr/24uhx</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심민규(2023.08.02) </a:t>
            </a:r>
            <a:r>
              <a:rPr b="1" i="0" lang="ko-KR" sz="1000" u="none" cap="none" strike="noStrike">
                <a:solidFill>
                  <a:schemeClr val="dk1"/>
                </a:solidFill>
                <a:latin typeface="Malgun Gothic"/>
                <a:ea typeface="Malgun Gothic"/>
                <a:cs typeface="Malgun Gothic"/>
                <a:sym typeface="Malgun Gothic"/>
              </a:rPr>
              <a:t>무자본 갭투자로 126채 산 뒤 전세보증금 250억 편취한 일당</a:t>
            </a:r>
            <a:r>
              <a:rPr b="0" i="0" lang="ko-KR" sz="1000" u="none" cap="none" strike="noStrike">
                <a:solidFill>
                  <a:schemeClr val="dk1"/>
                </a:solidFill>
                <a:latin typeface="Malgun Gothic"/>
                <a:ea typeface="Malgun Gothic"/>
                <a:cs typeface="Malgun Gothic"/>
                <a:sym typeface="Malgun Gothic"/>
              </a:rPr>
              <a:t>(연합뉴스) </a:t>
            </a:r>
            <a:r>
              <a:rPr b="0" i="0" lang="ko-KR" sz="1000" u="none" cap="none" strike="noStrike">
                <a:solidFill>
                  <a:srgbClr val="2196F3"/>
                </a:solidFill>
                <a:latin typeface="Helvetica Neue"/>
                <a:ea typeface="Helvetica Neue"/>
                <a:cs typeface="Helvetica Neue"/>
                <a:sym typeface="Helvetica Neue"/>
              </a:rPr>
              <a:t>https://www.yna.co.kr/view/AKR20230802045200060</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박형기(2023.08.28) </a:t>
            </a:r>
            <a:r>
              <a:rPr b="1" i="0" lang="ko-KR" sz="1000" u="none" cap="none" strike="noStrike">
                <a:solidFill>
                  <a:schemeClr val="dk1"/>
                </a:solidFill>
                <a:latin typeface="Malgun Gothic"/>
                <a:ea typeface="Malgun Gothic"/>
                <a:cs typeface="Malgun Gothic"/>
                <a:sym typeface="Malgun Gothic"/>
              </a:rPr>
              <a:t>파월은 물론 연준 간부들 잇달아 추가 금리인상 시사</a:t>
            </a:r>
            <a:r>
              <a:rPr b="0" i="0" lang="ko-KR" sz="1000" u="none" cap="none" strike="noStrike">
                <a:solidFill>
                  <a:schemeClr val="dk1"/>
                </a:solidFill>
                <a:latin typeface="Malgun Gothic"/>
                <a:ea typeface="Malgun Gothic"/>
                <a:cs typeface="Malgun Gothic"/>
                <a:sym typeface="Malgun Gothic"/>
              </a:rPr>
              <a:t>(뉴스1) </a:t>
            </a:r>
            <a:r>
              <a:rPr b="0" i="0" lang="ko-KR" sz="1000" u="sng" cap="none" strike="noStrike">
                <a:solidFill>
                  <a:schemeClr val="dk1"/>
                </a:solidFill>
                <a:latin typeface="Malgun Gothic"/>
                <a:ea typeface="Malgun Gothic"/>
                <a:cs typeface="Malgun Gothic"/>
                <a:sym typeface="Malgun Gothic"/>
                <a:hlinkClick r:id="rId4">
                  <a:extLst>
                    <a:ext uri="{A12FA001-AC4F-418D-AE19-62706E023703}">
                      <ahyp:hlinkClr val="tx"/>
                    </a:ext>
                  </a:extLst>
                </a:hlinkClick>
              </a:rPr>
              <a:t>https://www.news1.kr/articles/5152515</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900"/>
              <a:buFont typeface="Arial"/>
              <a:buChar char="•"/>
            </a:pPr>
            <a:r>
              <a:rPr b="0" i="0" lang="ko-KR" sz="900" u="none" cap="none" strike="noStrike">
                <a:solidFill>
                  <a:schemeClr val="dk1"/>
                </a:solidFill>
                <a:latin typeface="Malgun Gothic"/>
                <a:ea typeface="Malgun Gothic"/>
                <a:cs typeface="Malgun Gothic"/>
                <a:sym typeface="Malgun Gothic"/>
              </a:rPr>
              <a:t>우경희(2023.08.29) </a:t>
            </a:r>
            <a:r>
              <a:rPr b="1" i="0" lang="ko-KR" sz="900" u="none" cap="none" strike="noStrike">
                <a:solidFill>
                  <a:srgbClr val="000000"/>
                </a:solidFill>
                <a:latin typeface="Arial"/>
                <a:ea typeface="Arial"/>
                <a:cs typeface="Arial"/>
                <a:sym typeface="Arial"/>
              </a:rPr>
              <a:t>中 부동산위기 진앙지 헝다, 상반기만 6조 손실…"주식 거래재개“</a:t>
            </a:r>
            <a:r>
              <a:rPr b="0" i="0" lang="ko-KR" sz="900" u="none" cap="none" strike="noStrike">
                <a:solidFill>
                  <a:srgbClr val="000000"/>
                </a:solidFill>
                <a:latin typeface="Arial"/>
                <a:ea typeface="Arial"/>
                <a:cs typeface="Arial"/>
                <a:sym typeface="Arial"/>
              </a:rPr>
              <a:t>(머니투데이) </a:t>
            </a:r>
            <a:r>
              <a:rPr b="0" i="0" lang="ko-KR" sz="900" u="sng" cap="none" strike="noStrike">
                <a:solidFill>
                  <a:srgbClr val="000000"/>
                </a:solidFill>
                <a:latin typeface="Arial"/>
                <a:ea typeface="Arial"/>
                <a:cs typeface="Arial"/>
                <a:sym typeface="Arial"/>
                <a:hlinkClick r:id="rId5">
                  <a:extLst>
                    <a:ext uri="{A12FA001-AC4F-418D-AE19-62706E023703}">
                      <ahyp:hlinkClr val="tx"/>
                    </a:ext>
                  </a:extLst>
                </a:hlinkClick>
              </a:rPr>
              <a:t>https://news.mt.co.kr/mtview.php?no=2023082809170892576</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11" name="Google Shape;1111;p15"/>
          <p:cNvSpPr txBox="1"/>
          <p:nvPr/>
        </p:nvSpPr>
        <p:spPr>
          <a:xfrm>
            <a:off x="172033" y="3230234"/>
            <a:ext cx="11924523" cy="27237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ko-KR" sz="1400" u="none" cap="none" strike="noStrike">
                <a:solidFill>
                  <a:schemeClr val="dk1"/>
                </a:solidFill>
                <a:latin typeface="Malgun Gothic"/>
                <a:ea typeface="Malgun Gothic"/>
                <a:cs typeface="Malgun Gothic"/>
                <a:sym typeface="Malgun Gothic"/>
              </a:rPr>
              <a:t>논문</a:t>
            </a:r>
            <a:endParaRPr b="1" i="0" sz="14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김학현, 유환규, and 오하영. (2023). 딥러닝과 머신러닝을 이용한 아파트 실거래가 예측. 정보처리학회논문지. 소프트웨어 및 데이터 공학, 12(2), 59-76.</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Yadav, S., Dhanda, N., Sahai, A., Verma, R., Pandey, S. (2023). Real Estate Price Prediction Using Machine Learning. In: Sarkar, D.K., Sadhu, P.K., Bhunia, S., Samanta, J., Paul, S. (eds) Proceedings of the 4th International Conference on Communication, Devices and Computing. ICCDC 2023. Lecture Notes in Electrical Engineering, vol 1046. Springer, Singapore. </a:t>
            </a:r>
            <a:r>
              <a:rPr b="0" i="0" lang="ko-KR" sz="1000" u="sng" cap="none" strike="noStrike">
                <a:solidFill>
                  <a:srgbClr val="333333"/>
                </a:solidFill>
                <a:latin typeface="Malgun Gothic"/>
                <a:ea typeface="Malgun Gothic"/>
                <a:cs typeface="Malgun Gothic"/>
                <a:sym typeface="Malgun Gothic"/>
                <a:hlinkClick r:id="rId6">
                  <a:extLst>
                    <a:ext uri="{A12FA001-AC4F-418D-AE19-62706E023703}">
                      <ahyp:hlinkClr val="tx"/>
                    </a:ext>
                  </a:extLst>
                </a:hlinkClick>
              </a:rPr>
              <a:t>https://doi.org/10.1007/978-981-99-2710-4_9</a:t>
            </a:r>
            <a:endParaRPr b="0" i="0" sz="1000" u="none" cap="none" strike="noStrike">
              <a:solidFill>
                <a:srgbClr val="333333"/>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고주형 and 강명구. (2019). 부동산 가격 요인과 가격상승률 요인 비교 연구: 서울시 재건축 아파트를 중심으로. 부동산학연구, 25(2), 7-22.</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최남진. (2023). 초과 유동성과 전국 아파트 가격 간의 관계에 대한 연구. 부동산분석, 9(1), 195-210.</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333333"/>
              </a:buClr>
              <a:buSzPts val="1000"/>
              <a:buFont typeface="Arial"/>
              <a:buChar char="•"/>
            </a:pPr>
            <a:r>
              <a:rPr b="0" i="0" lang="ko-KR" sz="1000" u="none" cap="none" strike="noStrike">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b="0" i="0" sz="1000" u="none" cap="none" strike="noStrike">
              <a:solidFill>
                <a:srgbClr val="333333"/>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rgbClr val="1E2328"/>
              </a:buClr>
              <a:buSzPts val="1000"/>
              <a:buFont typeface="Arial"/>
              <a:buChar char="•"/>
            </a:pPr>
            <a:r>
              <a:rPr b="0" i="0" lang="ko-KR" sz="1000" u="none" cap="none" strike="noStrike">
                <a:solidFill>
                  <a:srgbClr val="1E2328"/>
                </a:solidFill>
                <a:latin typeface="Malgun Gothic"/>
                <a:ea typeface="Malgun Gothic"/>
                <a:cs typeface="Malgun Gothic"/>
                <a:sym typeface="Malgun Gothic"/>
              </a:rPr>
              <a:t>M Sri Rangan, W. (2023) </a:t>
            </a:r>
            <a:r>
              <a:rPr b="0" i="1" lang="ko-KR" sz="1000" u="none" cap="none" strike="noStrike">
                <a:solidFill>
                  <a:srgbClr val="1E2328"/>
                </a:solidFill>
                <a:latin typeface="Malgun Gothic"/>
                <a:ea typeface="Malgun Gothic"/>
                <a:cs typeface="Malgun Gothic"/>
                <a:sym typeface="Malgun Gothic"/>
              </a:rPr>
              <a:t>Creating accurate valuation models for real estate properties.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1E2328"/>
              </a:buClr>
              <a:buSzPts val="1000"/>
              <a:buFont typeface="Arial"/>
              <a:buChar char="•"/>
            </a:pPr>
            <a:r>
              <a:rPr b="0" i="0" lang="ko-KR" sz="1000" u="none" cap="none" strike="noStrike">
                <a:solidFill>
                  <a:srgbClr val="1E2328"/>
                </a:solidFill>
                <a:latin typeface="Malgun Gothic"/>
                <a:ea typeface="Malgun Gothic"/>
                <a:cs typeface="Malgun Gothic"/>
                <a:sym typeface="Malgun Gothic"/>
              </a:rPr>
              <a:t>Prof. Dr. Sven Bienrt 등 16명 (2023) </a:t>
            </a:r>
            <a:r>
              <a:rPr b="0" i="0" lang="ko-KR" sz="1000" u="none" cap="none" strike="noStrike">
                <a:solidFill>
                  <a:srgbClr val="000000"/>
                </a:solidFill>
                <a:latin typeface="Merriweather Sans"/>
                <a:ea typeface="Merriweather Sans"/>
                <a:cs typeface="Merriweather Sans"/>
                <a:sym typeface="Merriweather Sans"/>
              </a:rPr>
              <a:t>Real Estate Valuation in the Age of Artificial Intelligence - Modern Machine Learning Algorithms and their Application in Property Appraisal</a:t>
            </a:r>
            <a:endParaRPr b="0" i="0" sz="1400" u="none" cap="none" strike="noStrike">
              <a:solidFill>
                <a:srgbClr val="000000"/>
              </a:solidFill>
              <a:latin typeface="Arial"/>
              <a:ea typeface="Arial"/>
              <a:cs typeface="Arial"/>
              <a:sym typeface="Arial"/>
            </a:endParaRPr>
          </a:p>
          <a:p>
            <a:pPr indent="-107950" lvl="0" marL="171450" marR="0" rtl="0" algn="l">
              <a:lnSpc>
                <a:spcPct val="150000"/>
              </a:lnSpc>
              <a:spcBef>
                <a:spcPts val="0"/>
              </a:spcBef>
              <a:spcAft>
                <a:spcPts val="0"/>
              </a:spcAft>
              <a:buClr>
                <a:schemeClr val="dk1"/>
              </a:buClr>
              <a:buSzPts val="1000"/>
              <a:buFont typeface="Arial"/>
              <a:buNone/>
            </a:pPr>
            <a:r>
              <a:t/>
            </a:r>
            <a:endParaRPr b="0" i="0" sz="1000" u="none" cap="none" strike="noStrike">
              <a:solidFill>
                <a:schemeClr val="dk1"/>
              </a:solidFill>
              <a:latin typeface="Malgun Gothic"/>
              <a:ea typeface="Malgun Gothic"/>
              <a:cs typeface="Malgun Gothic"/>
              <a:sym typeface="Malgun Gothic"/>
            </a:endParaRPr>
          </a:p>
        </p:txBody>
      </p:sp>
      <p:pic>
        <p:nvPicPr>
          <p:cNvPr descr="어둠, 달, 블랙이(가) 표시된 사진&#10;&#10;자동 생성된 설명" id="1112" name="Google Shape;1112;p15"/>
          <p:cNvPicPr preferRelativeResize="0"/>
          <p:nvPr/>
        </p:nvPicPr>
        <p:blipFill rotWithShape="1">
          <a:blip r:embed="rId7">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1118" name="Google Shape;1118;p16"/>
          <p:cNvGrpSpPr/>
          <p:nvPr/>
        </p:nvGrpSpPr>
        <p:grpSpPr>
          <a:xfrm>
            <a:off x="10027920" y="-3"/>
            <a:ext cx="2164081" cy="781115"/>
            <a:chOff x="9919316" y="4585314"/>
            <a:chExt cx="2272685" cy="1136343"/>
          </a:xfrm>
        </p:grpSpPr>
        <p:sp>
          <p:nvSpPr>
            <p:cNvPr id="1119" name="Google Shape;1119;p1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1120" name="Google Shape;1120;p1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1121" name="Google Shape;1121;p16"/>
          <p:cNvSpPr txBox="1"/>
          <p:nvPr/>
        </p:nvSpPr>
        <p:spPr>
          <a:xfrm>
            <a:off x="93306" y="985985"/>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[출처]</a:t>
            </a:r>
            <a:endParaRPr b="1" i="0" sz="1800" u="none" cap="none" strike="noStrike">
              <a:solidFill>
                <a:schemeClr val="dk1"/>
              </a:solidFill>
              <a:latin typeface="Malgun Gothic"/>
              <a:ea typeface="Malgun Gothic"/>
              <a:cs typeface="Malgun Gothic"/>
              <a:sym typeface="Malgun Gothic"/>
            </a:endParaRPr>
          </a:p>
        </p:txBody>
      </p:sp>
      <p:sp>
        <p:nvSpPr>
          <p:cNvPr id="1122" name="Google Shape;1122;p16"/>
          <p:cNvSpPr txBox="1"/>
          <p:nvPr/>
        </p:nvSpPr>
        <p:spPr>
          <a:xfrm>
            <a:off x="172033" y="1478324"/>
            <a:ext cx="11925889" cy="424727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남녀 픽토그램 </a:t>
            </a:r>
            <a:r>
              <a:rPr b="0" i="0" lang="ko-KR" sz="1000" u="sng" cap="none" strike="noStrike">
                <a:solidFill>
                  <a:schemeClr val="dk1"/>
                </a:solidFill>
                <a:latin typeface="Malgun Gothic"/>
                <a:ea typeface="Malgun Gothic"/>
                <a:cs typeface="Malgun Gothic"/>
                <a:sym typeface="Malgun Gothic"/>
                <a:hlinkClick r:id="rId3">
                  <a:extLst>
                    <a:ext uri="{A12FA001-AC4F-418D-AE19-62706E023703}">
                      <ahyp:hlinkClr val="tx"/>
                    </a:ext>
                  </a:extLst>
                </a:hlinkClick>
              </a:rPr>
              <a:t>https://kr.freepik.com/free-vector/flat-design-male-female-symbols_22340731.htm#query=%EB%82%A8%EB%85%80%20%ED%94%BD%ED%86%A0%EA%B7%B8%EB%9E%A8&amp;position=15&amp;from_view=keyword&amp;track=ais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ppt 템플릿 </a:t>
            </a:r>
            <a:r>
              <a:rPr b="0" i="0" lang="ko-KR" sz="1000" u="sng" cap="none" strike="noStrike">
                <a:solidFill>
                  <a:schemeClr val="dk1"/>
                </a:solidFill>
                <a:latin typeface="Malgun Gothic"/>
                <a:ea typeface="Malgun Gothic"/>
                <a:cs typeface="Malgun Gothic"/>
                <a:sym typeface="Malgun Gothic"/>
                <a:hlinkClick r:id="rId4">
                  <a:extLst>
                    <a:ext uri="{A12FA001-AC4F-418D-AE19-62706E023703}">
                      <ahyp:hlinkClr val="tx"/>
                    </a:ext>
                  </a:extLst>
                </a:hlinkClick>
              </a:rPr>
              <a:t>http://pptbizcam.co.kr/?p=6897</a:t>
            </a:r>
            <a:endParaRPr b="0" i="0" sz="1000" u="sng"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전세 실거래: 서울 열린 데이터 광장 (</a:t>
            </a:r>
            <a:r>
              <a:rPr b="0" i="0" lang="ko-KR" sz="1000" u="sng" cap="none" strike="noStrike">
                <a:solidFill>
                  <a:schemeClr val="dk1"/>
                </a:solidFill>
                <a:latin typeface="Malgun Gothic"/>
                <a:ea typeface="Malgun Gothic"/>
                <a:cs typeface="Malgun Gothic"/>
                <a:sym typeface="Malgun Gothic"/>
                <a:hlinkClick r:id="rId5">
                  <a:extLst>
                    <a:ext uri="{A12FA001-AC4F-418D-AE19-62706E023703}">
                      <ahyp:hlinkClr val="tx"/>
                    </a:ext>
                  </a:extLst>
                </a:hlinkClick>
              </a:rPr>
              <a:t>https://data.seoul.go.kr/dataList/OA-21276/S/1/datasetView.do</a:t>
            </a:r>
            <a:r>
              <a:rPr b="0" i="0" lang="ko-KR" sz="1000" u="none" cap="none" strike="noStrike">
                <a:solidFill>
                  <a:schemeClr val="dk1"/>
                </a:solidFill>
                <a:latin typeface="Malgun Gothic"/>
                <a:ea typeface="Malgun Gothic"/>
                <a:cs typeface="Malgun Gothic"/>
                <a:sym typeface="Malgun Gothic"/>
              </a:rPr>
              <a:t>)</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매매 실거래: 서울 열린 데이터 광장 (</a:t>
            </a:r>
            <a:r>
              <a:rPr b="0" i="0" lang="ko-KR" sz="1000" u="sng" cap="none" strike="noStrike">
                <a:solidFill>
                  <a:schemeClr val="dk1"/>
                </a:solidFill>
                <a:latin typeface="Malgun Gothic"/>
                <a:ea typeface="Malgun Gothic"/>
                <a:cs typeface="Malgun Gothic"/>
                <a:sym typeface="Malgun Gothic"/>
                <a:hlinkClick r:id="rId6">
                  <a:extLst>
                    <a:ext uri="{A12FA001-AC4F-418D-AE19-62706E023703}">
                      <ahyp:hlinkClr val="tx"/>
                    </a:ext>
                  </a:extLst>
                </a:hlinkClick>
              </a:rPr>
              <a:t>https://data.seoul.go.kr/dataList/OA-21275/S/1/datasetView.do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기준 금리: 한국은행 경제통계시스템 (</a:t>
            </a:r>
            <a:r>
              <a:rPr b="0" i="0" lang="ko-KR" sz="1000" u="sng" cap="none" strike="noStrike">
                <a:solidFill>
                  <a:schemeClr val="dk1"/>
                </a:solidFill>
                <a:latin typeface="Malgun Gothic"/>
                <a:ea typeface="Malgun Gothic"/>
                <a:cs typeface="Malgun Gothic"/>
                <a:sym typeface="Malgun Gothic"/>
                <a:hlinkClick r:id="rId7">
                  <a:extLst>
                    <a:ext uri="{A12FA001-AC4F-418D-AE19-62706E023703}">
                      <ahyp:hlinkClr val="tx"/>
                    </a:ext>
                  </a:extLst>
                </a:hlinkClick>
              </a:rPr>
              <a:t>https://ecos.bok.or.kr/#/SearchStat</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실업률:서울 열린 데이터 광장 (</a:t>
            </a:r>
            <a:r>
              <a:rPr b="0" i="0" lang="ko-KR" sz="1000" u="sng" cap="none" strike="noStrike">
                <a:solidFill>
                  <a:schemeClr val="dk1"/>
                </a:solidFill>
                <a:latin typeface="Malgun Gothic"/>
                <a:ea typeface="Malgun Gothic"/>
                <a:cs typeface="Malgun Gothic"/>
                <a:sym typeface="Malgun Gothic"/>
                <a:hlinkClick r:id="rId8">
                  <a:extLst>
                    <a:ext uri="{A12FA001-AC4F-418D-AE19-62706E023703}">
                      <ahyp:hlinkClr val="tx"/>
                    </a:ext>
                  </a:extLst>
                </a:hlinkClick>
              </a:rPr>
              <a:t>https://data.seoul.go.kr/dataList/59/S/2/datasetView.do</a:t>
            </a:r>
            <a:r>
              <a:rPr b="0" i="0" lang="ko-KR" sz="1000" u="none" cap="none" strike="noStrike">
                <a:solidFill>
                  <a:schemeClr val="dk1"/>
                </a:solidFill>
                <a:latin typeface="Malgun Gothic"/>
                <a:ea typeface="Malgun Gothic"/>
                <a:cs typeface="Malgun Gothic"/>
                <a:sym typeface="Malgun Gothic"/>
              </a:rPr>
              <a:t>)</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전세수급동향: </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지하철역 위치: 레일포털 (</a:t>
            </a:r>
            <a:r>
              <a:rPr b="0" i="0" lang="ko-KR" sz="1000" u="sng" cap="none" strike="noStrike">
                <a:solidFill>
                  <a:schemeClr val="dk1"/>
                </a:solidFill>
                <a:latin typeface="Malgun Gothic"/>
                <a:ea typeface="Malgun Gothic"/>
                <a:cs typeface="Malgun Gothic"/>
                <a:sym typeface="Malgun Gothic"/>
                <a:hlinkClick r:id="rId9">
                  <a:extLst>
                    <a:ext uri="{A12FA001-AC4F-418D-AE19-62706E023703}">
                      <ahyp:hlinkClr val="tx"/>
                    </a:ext>
                  </a:extLst>
                </a:hlinkClick>
              </a:rPr>
              <a:t>https://data.kric.go.kr/rips/</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학교(초, 중, 고등학교) 위치: 학구도안내서비스 (</a:t>
            </a:r>
            <a:r>
              <a:rPr b="0" i="0" lang="ko-KR" sz="1000" u="sng" cap="none" strike="noStrike">
                <a:solidFill>
                  <a:schemeClr val="dk1"/>
                </a:solidFill>
                <a:latin typeface="Malgun Gothic"/>
                <a:ea typeface="Malgun Gothic"/>
                <a:cs typeface="Malgun Gothic"/>
                <a:sym typeface="Malgun Gothic"/>
                <a:hlinkClick r:id="rId10">
                  <a:extLst>
                    <a:ext uri="{A12FA001-AC4F-418D-AE19-62706E023703}">
                      <ahyp:hlinkClr val="tx"/>
                    </a:ext>
                  </a:extLst>
                </a:hlinkClick>
              </a:rPr>
              <a:t>https://schoolzone.emac.kr/publicData/publicDataView.do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대학 위치: 공공데이터포털 (</a:t>
            </a:r>
            <a:r>
              <a:rPr b="0" i="0" lang="ko-KR" sz="1000" u="sng" cap="none" strike="noStrike">
                <a:solidFill>
                  <a:schemeClr val="dk1"/>
                </a:solidFill>
                <a:latin typeface="Malgun Gothic"/>
                <a:ea typeface="Malgun Gothic"/>
                <a:cs typeface="Malgun Gothic"/>
                <a:sym typeface="Malgun Gothic"/>
                <a:hlinkClick r:id="rId11">
                  <a:extLst>
                    <a:ext uri="{A12FA001-AC4F-418D-AE19-62706E023703}">
                      <ahyp:hlinkClr val="tx"/>
                    </a:ext>
                  </a:extLst>
                </a:hlinkClick>
              </a:rPr>
              <a:t>https://www.data.go.kr/data/15052369/fileData.do</a:t>
            </a:r>
            <a:r>
              <a:rPr b="0" i="0" lang="ko-KR" sz="1000" u="none" cap="none" strike="noStrike">
                <a:solidFill>
                  <a:schemeClr val="dk1"/>
                </a:solidFill>
                <a:latin typeface="Malgun Gothic"/>
                <a:ea typeface="Malgun Gothic"/>
                <a:cs typeface="Malgun Gothic"/>
                <a:sym typeface="Malgun Gothic"/>
              </a:rPr>
              <a:t>)</a:t>
            </a:r>
            <a:endParaRPr b="0" i="0" sz="1000" u="none" cap="none" strike="noStrike">
              <a:solidFill>
                <a:schemeClr val="dk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공원 위치: 서울 열린 데이터 광장 (</a:t>
            </a:r>
            <a:r>
              <a:rPr b="0" i="0" lang="ko-KR" sz="1000" u="sng" cap="none" strike="noStrike">
                <a:solidFill>
                  <a:schemeClr val="dk1"/>
                </a:solidFill>
                <a:latin typeface="Malgun Gothic"/>
                <a:ea typeface="Malgun Gothic"/>
                <a:cs typeface="Malgun Gothic"/>
                <a:sym typeface="Malgun Gothic"/>
                <a:hlinkClick r:id="rId12">
                  <a:extLst>
                    <a:ext uri="{A12FA001-AC4F-418D-AE19-62706E023703}">
                      <ahyp:hlinkClr val="tx"/>
                    </a:ext>
                  </a:extLst>
                </a:hlinkClick>
              </a:rPr>
              <a:t>https://www.data.go.kr/data/15051894/fileData.do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인구수: 서울 열린 데이터 광장 (</a:t>
            </a:r>
            <a:r>
              <a:rPr b="0" i="0" lang="ko-KR" sz="1000" u="sng" cap="none" strike="noStrike">
                <a:solidFill>
                  <a:schemeClr val="dk1"/>
                </a:solidFill>
                <a:latin typeface="Malgun Gothic"/>
                <a:ea typeface="Malgun Gothic"/>
                <a:cs typeface="Malgun Gothic"/>
                <a:sym typeface="Malgun Gothic"/>
                <a:hlinkClick r:id="rId13">
                  <a:extLst>
                    <a:ext uri="{A12FA001-AC4F-418D-AE19-62706E023703}">
                      <ahyp:hlinkClr val="tx"/>
                    </a:ext>
                  </a:extLst>
                </a:hlinkClick>
              </a:rPr>
              <a:t>https://data.seoul.go.kr/dataList/10043/S/2/datasetView.do?stcSrl=10043</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5대 범죄: 서울 열린 데이터 광장 (</a:t>
            </a:r>
            <a:r>
              <a:rPr b="0" i="0" lang="ko-KR" sz="1000" u="sng" cap="none" strike="noStrike">
                <a:solidFill>
                  <a:schemeClr val="dk1"/>
                </a:solidFill>
                <a:latin typeface="Malgun Gothic"/>
                <a:ea typeface="Malgun Gothic"/>
                <a:cs typeface="Malgun Gothic"/>
                <a:sym typeface="Malgun Gothic"/>
                <a:hlinkClick r:id="rId14">
                  <a:extLst>
                    <a:ext uri="{A12FA001-AC4F-418D-AE19-62706E023703}">
                      <ahyp:hlinkClr val="tx"/>
                    </a:ext>
                  </a:extLst>
                </a:hlinkClick>
              </a:rPr>
              <a:t>https://data.seoul.go.kr/dataList/316/S/2/datasetView.do</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경기종합지수: 국가통계포털 (</a:t>
            </a:r>
            <a:r>
              <a:rPr b="0" i="0" lang="ko-KR" sz="1000" u="sng" cap="none" strike="noStrike">
                <a:solidFill>
                  <a:schemeClr val="dk1"/>
                </a:solidFill>
                <a:latin typeface="Malgun Gothic"/>
                <a:ea typeface="Malgun Gothic"/>
                <a:cs typeface="Malgun Gothic"/>
                <a:sym typeface="Malgun Gothic"/>
                <a:hlinkClick r:id="rId15">
                  <a:extLst>
                    <a:ext uri="{A12FA001-AC4F-418D-AE19-62706E023703}">
                      <ahyp:hlinkClr val="tx"/>
                    </a:ext>
                  </a:extLst>
                </a:hlinkClick>
              </a:rPr>
              <a:t>https://kosis.kr/statHtml/statHtml.do?orgId=101&amp;tblId=DT_1C8015&amp;vw_cd=MT_ZTITLE&amp;list_id=J1_1&amp;seqNo=&amp;lang_mode=ko&amp;language=kor&amp;obj_var_id=&amp;itm_id=&amp;conn_path=MT_ZTITLE</a:t>
            </a:r>
            <a:r>
              <a:rPr b="0" i="0" lang="ko-KR" sz="1000" u="none" cap="none" strike="noStrike">
                <a:solidFill>
                  <a:schemeClr val="dk1"/>
                </a:solidFill>
                <a:latin typeface="Malgun Gothic"/>
                <a:ea typeface="Malgun Gothic"/>
                <a:cs typeface="Malgun Gothic"/>
                <a:sym typeface="Malgun Gothic"/>
              </a:rPr>
              <a:t>)</a:t>
            </a:r>
            <a:endParaRPr/>
          </a:p>
          <a:p>
            <a:pPr indent="-171450" lvl="0" marL="171450" marR="0" rtl="0" algn="l">
              <a:lnSpc>
                <a:spcPct val="150000"/>
              </a:lnSpc>
              <a:spcBef>
                <a:spcPts val="0"/>
              </a:spcBef>
              <a:spcAft>
                <a:spcPts val="0"/>
              </a:spcAft>
              <a:buClr>
                <a:schemeClr val="dk1"/>
              </a:buClr>
              <a:buSzPts val="1000"/>
              <a:buFont typeface="Arial"/>
              <a:buChar char="•"/>
            </a:pPr>
            <a:r>
              <a:rPr b="0" i="0" lang="ko-KR" sz="1000" u="none" cap="none" strike="noStrike">
                <a:solidFill>
                  <a:schemeClr val="dk1"/>
                </a:solidFill>
                <a:latin typeface="Malgun Gothic"/>
                <a:ea typeface="Malgun Gothic"/>
                <a:cs typeface="Malgun Gothic"/>
                <a:sym typeface="Malgun Gothic"/>
              </a:rPr>
              <a:t>서울 주택 재개발: 서울 열린 데이터 광장 (</a:t>
            </a:r>
            <a:r>
              <a:rPr b="0" i="0" lang="ko-KR" sz="1000" u="sng" cap="none" strike="noStrike">
                <a:solidFill>
                  <a:schemeClr val="dk1"/>
                </a:solidFill>
                <a:latin typeface="Malgun Gothic"/>
                <a:ea typeface="Malgun Gothic"/>
                <a:cs typeface="Malgun Gothic"/>
                <a:sym typeface="Malgun Gothic"/>
                <a:hlinkClick r:id="rId16">
                  <a:extLst>
                    <a:ext uri="{A12FA001-AC4F-418D-AE19-62706E023703}">
                      <ahyp:hlinkClr val="tx"/>
                    </a:ext>
                  </a:extLst>
                </a:hlinkClick>
              </a:rPr>
              <a:t>https://data.seoul.go.kr/dataList/241/S/2/datasetView.do</a:t>
            </a:r>
            <a:r>
              <a:rPr b="0" i="0" lang="ko-KR" sz="1000" u="none" cap="none" strike="noStrike">
                <a:solidFill>
                  <a:schemeClr val="dk1"/>
                </a:solidFill>
                <a:latin typeface="Malgun Gothic"/>
                <a:ea typeface="Malgun Gothic"/>
                <a:cs typeface="Malgun Gothic"/>
                <a:sym typeface="Malgun Gothic"/>
              </a:rPr>
              <a:t>)</a:t>
            </a:r>
            <a:endParaRPr b="0" i="0" sz="1000" u="none" cap="none" strike="noStrike">
              <a:solidFill>
                <a:schemeClr val="dk1"/>
              </a:solidFill>
              <a:latin typeface="Malgun Gothic"/>
              <a:ea typeface="Malgun Gothic"/>
              <a:cs typeface="Malgun Gothic"/>
              <a:sym typeface="Malgun Gothic"/>
            </a:endParaRPr>
          </a:p>
          <a:p>
            <a:pPr indent="-107950" lvl="0" marL="171450" marR="0" rtl="0" algn="l">
              <a:lnSpc>
                <a:spcPct val="150000"/>
              </a:lnSpc>
              <a:spcBef>
                <a:spcPts val="0"/>
              </a:spcBef>
              <a:spcAft>
                <a:spcPts val="0"/>
              </a:spcAft>
              <a:buClr>
                <a:schemeClr val="dk1"/>
              </a:buClr>
              <a:buSzPts val="1000"/>
              <a:buFont typeface="Arial"/>
              <a:buNone/>
            </a:pPr>
            <a:r>
              <a:t/>
            </a:r>
            <a:endParaRPr b="0" i="0" sz="1000" u="none" cap="none" strike="noStrike">
              <a:solidFill>
                <a:schemeClr val="dk1"/>
              </a:solidFill>
              <a:latin typeface="Malgun Gothic"/>
              <a:ea typeface="Malgun Gothic"/>
              <a:cs typeface="Malgun Gothic"/>
              <a:sym typeface="Malgun Gothic"/>
            </a:endParaRPr>
          </a:p>
        </p:txBody>
      </p:sp>
      <p:pic>
        <p:nvPicPr>
          <p:cNvPr descr="어둠, 달, 블랙이(가) 표시된 사진&#10;&#10;자동 생성된 설명" id="1123" name="Google Shape;1123;p16"/>
          <p:cNvPicPr preferRelativeResize="0"/>
          <p:nvPr/>
        </p:nvPicPr>
        <p:blipFill rotWithShape="1">
          <a:blip r:embed="rId17">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218" name="Google Shape;218;p6"/>
          <p:cNvGrpSpPr/>
          <p:nvPr/>
        </p:nvGrpSpPr>
        <p:grpSpPr>
          <a:xfrm>
            <a:off x="10027920" y="-3"/>
            <a:ext cx="2164081" cy="781115"/>
            <a:chOff x="9919316" y="4585314"/>
            <a:chExt cx="2272685" cy="1136343"/>
          </a:xfrm>
        </p:grpSpPr>
        <p:sp>
          <p:nvSpPr>
            <p:cNvPr id="219" name="Google Shape;219;p6"/>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20" name="Google Shape;220;p6"/>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21" name="Google Shape;221;p6"/>
          <p:cNvSpPr txBox="1"/>
          <p:nvPr/>
        </p:nvSpPr>
        <p:spPr>
          <a:xfrm>
            <a:off x="93306" y="867747"/>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4360506" y="934388"/>
            <a:ext cx="3470988" cy="36933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Malgun Gothic"/>
                <a:ea typeface="Malgun Gothic"/>
                <a:cs typeface="Malgun Gothic"/>
                <a:sym typeface="Malgun Gothic"/>
              </a:rPr>
              <a:t>해외</a:t>
            </a:r>
            <a:endParaRPr b="0" i="0" sz="1400" u="none" cap="none" strike="noStrike">
              <a:solidFill>
                <a:srgbClr val="000000"/>
              </a:solidFill>
              <a:latin typeface="Arial"/>
              <a:ea typeface="Arial"/>
              <a:cs typeface="Arial"/>
              <a:sym typeface="Arial"/>
            </a:endParaRPr>
          </a:p>
        </p:txBody>
      </p:sp>
      <p:pic>
        <p:nvPicPr>
          <p:cNvPr id="223" name="Google Shape;223;p6"/>
          <p:cNvPicPr preferRelativeResize="0"/>
          <p:nvPr/>
        </p:nvPicPr>
        <p:blipFill rotWithShape="1">
          <a:blip r:embed="rId3">
            <a:alphaModFix/>
          </a:blip>
          <a:srcRect b="15447" l="0" r="0" t="0"/>
          <a:stretch/>
        </p:blipFill>
        <p:spPr>
          <a:xfrm>
            <a:off x="6529041" y="1823022"/>
            <a:ext cx="5056442" cy="1057603"/>
          </a:xfrm>
          <a:prstGeom prst="rect">
            <a:avLst/>
          </a:prstGeom>
          <a:noFill/>
          <a:ln cap="flat" cmpd="sng" w="9525">
            <a:solidFill>
              <a:schemeClr val="dk1"/>
            </a:solidFill>
            <a:prstDash val="solid"/>
            <a:round/>
            <a:headEnd len="sm" w="sm" type="none"/>
            <a:tailEnd len="sm" w="sm" type="none"/>
          </a:ln>
        </p:spPr>
      </p:pic>
      <p:cxnSp>
        <p:nvCxnSpPr>
          <p:cNvPr id="224" name="Google Shape;224;p6"/>
          <p:cNvCxnSpPr/>
          <p:nvPr/>
        </p:nvCxnSpPr>
        <p:spPr>
          <a:xfrm>
            <a:off x="6096000" y="1667203"/>
            <a:ext cx="0" cy="3251638"/>
          </a:xfrm>
          <a:prstGeom prst="straightConnector1">
            <a:avLst/>
          </a:prstGeom>
          <a:noFill/>
          <a:ln cap="flat" cmpd="sng" w="9525">
            <a:solidFill>
              <a:schemeClr val="dk1"/>
            </a:solidFill>
            <a:prstDash val="dash"/>
            <a:round/>
            <a:headEnd len="sm" w="sm" type="none"/>
            <a:tailEnd len="sm" w="sm" type="none"/>
          </a:ln>
        </p:spPr>
      </p:cxnSp>
      <p:sp>
        <p:nvSpPr>
          <p:cNvPr id="225" name="Google Shape;225;p6"/>
          <p:cNvSpPr/>
          <p:nvPr/>
        </p:nvSpPr>
        <p:spPr>
          <a:xfrm>
            <a:off x="305581" y="3135141"/>
            <a:ext cx="5467737" cy="158234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100"/>
              <a:buFont typeface="Arial"/>
              <a:buNone/>
            </a:pPr>
            <a:r>
              <a:rPr b="1" i="0" lang="ko-KR" sz="1100" u="none" cap="none" strike="noStrike">
                <a:solidFill>
                  <a:schemeClr val="lt1"/>
                </a:solidFill>
                <a:latin typeface="Malgun Gothic"/>
                <a:ea typeface="Malgun Gothic"/>
                <a:cs typeface="Malgun Gothic"/>
                <a:sym typeface="Malgun Gothic"/>
              </a:rPr>
              <a:t>파월 “물가 여전히 높아”</a:t>
            </a:r>
            <a:r>
              <a:rPr b="0" i="0" lang="ko-KR" sz="1100" u="none" cap="none" strike="noStrike">
                <a:solidFill>
                  <a:schemeClr val="lt1"/>
                </a:solidFill>
                <a:latin typeface="Malgun Gothic"/>
                <a:ea typeface="Malgun Gothic"/>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b="0" i="0" lang="ko-KR" sz="1100" u="none" cap="none" strike="noStrike">
                <a:solidFill>
                  <a:schemeClr val="lt1"/>
                </a:solidFill>
                <a:latin typeface="Malgun Gothic"/>
                <a:ea typeface="Malgun Gothic"/>
                <a:cs typeface="Malgun Gothic"/>
                <a:sym typeface="Malgun Gothic"/>
              </a:rPr>
            </a:br>
            <a:r>
              <a:rPr b="0" i="0" lang="ko-KR" sz="1100" u="none" cap="none" strike="noStrike">
                <a:solidFill>
                  <a:schemeClr val="lt1"/>
                </a:solidFill>
                <a:latin typeface="Malgun Gothic"/>
                <a:ea typeface="Malgun Gothic"/>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b="0" i="0" sz="1100" u="none" cap="none" strike="noStrike">
              <a:solidFill>
                <a:schemeClr val="lt1"/>
              </a:solidFill>
              <a:latin typeface="Malgun Gothic"/>
              <a:ea typeface="Malgun Gothic"/>
              <a:cs typeface="Malgun Gothic"/>
              <a:sym typeface="Malgun Gothic"/>
            </a:endParaRPr>
          </a:p>
        </p:txBody>
      </p:sp>
      <p:sp>
        <p:nvSpPr>
          <p:cNvPr id="226" name="Google Shape;226;p6"/>
          <p:cNvSpPr/>
          <p:nvPr/>
        </p:nvSpPr>
        <p:spPr>
          <a:xfrm>
            <a:off x="6374631" y="3135142"/>
            <a:ext cx="5467737" cy="1582342"/>
          </a:xfrm>
          <a:prstGeom prst="roundRect">
            <a:avLst>
              <a:gd fmla="val 16667" name="adj"/>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ko-KR" sz="1200" u="none" cap="none" strike="noStrike">
                <a:solidFill>
                  <a:schemeClr val="lt1"/>
                </a:solidFill>
                <a:latin typeface="Noto Sans"/>
                <a:ea typeface="Noto Sans"/>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b="0" i="0" sz="1200" u="none" cap="none" strike="noStrike">
              <a:solidFill>
                <a:schemeClr val="lt1"/>
              </a:solidFill>
              <a:latin typeface="Malgun Gothic"/>
              <a:ea typeface="Malgun Gothic"/>
              <a:cs typeface="Malgun Gothic"/>
              <a:sym typeface="Malgun Gothic"/>
            </a:endParaRPr>
          </a:p>
        </p:txBody>
      </p:sp>
      <p:sp>
        <p:nvSpPr>
          <p:cNvPr id="227" name="Google Shape;227;p6"/>
          <p:cNvSpPr txBox="1"/>
          <p:nvPr/>
        </p:nvSpPr>
        <p:spPr>
          <a:xfrm>
            <a:off x="1237187" y="5569689"/>
            <a:ext cx="10642986"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Malgun Gothic"/>
                <a:ea typeface="Malgun Gothic"/>
                <a:cs typeface="Malgun Gothic"/>
                <a:sym typeface="Malgun Gothic"/>
              </a:rPr>
              <a:t>미국 금리인상 지속 ＋ 중국 부동산 리스크 등</a:t>
            </a:r>
            <a:endParaRPr b="0" i="0" sz="20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dk1"/>
                </a:solidFill>
                <a:latin typeface="Malgun Gothic"/>
                <a:ea typeface="Malgun Gothic"/>
                <a:cs typeface="Malgun Gothic"/>
                <a:sym typeface="Malgun Gothic"/>
              </a:rPr>
              <a:t>→ 세계 경제 정세의 불확실성 또한 국내 부동산 시장의 불안정에 영향을 끼침</a:t>
            </a:r>
            <a:endParaRPr b="0" i="0" sz="1200" u="none" cap="none" strike="noStrike">
              <a:solidFill>
                <a:srgbClr val="000000"/>
              </a:solidFill>
              <a:latin typeface="Arial"/>
              <a:ea typeface="Arial"/>
              <a:cs typeface="Arial"/>
              <a:sym typeface="Arial"/>
            </a:endParaRPr>
          </a:p>
        </p:txBody>
      </p:sp>
      <p:pic>
        <p:nvPicPr>
          <p:cNvPr id="228" name="Google Shape;228;p6"/>
          <p:cNvPicPr preferRelativeResize="0"/>
          <p:nvPr/>
        </p:nvPicPr>
        <p:blipFill rotWithShape="1">
          <a:blip r:embed="rId4">
            <a:alphaModFix/>
          </a:blip>
          <a:srcRect b="0" l="0" r="0" t="0"/>
          <a:stretch/>
        </p:blipFill>
        <p:spPr>
          <a:xfrm>
            <a:off x="458891" y="1826799"/>
            <a:ext cx="5161116" cy="1053826"/>
          </a:xfrm>
          <a:prstGeom prst="rect">
            <a:avLst/>
          </a:prstGeom>
          <a:noFill/>
          <a:ln cap="flat" cmpd="sng" w="9525">
            <a:solidFill>
              <a:schemeClr val="dk1"/>
            </a:solidFill>
            <a:prstDash val="solid"/>
            <a:round/>
            <a:headEnd len="sm" w="sm" type="none"/>
            <a:tailEnd len="sm" w="sm" type="none"/>
          </a:ln>
        </p:spPr>
      </p:pic>
      <p:sp>
        <p:nvSpPr>
          <p:cNvPr id="229" name="Google Shape;229;p6"/>
          <p:cNvSpPr/>
          <p:nvPr/>
        </p:nvSpPr>
        <p:spPr>
          <a:xfrm>
            <a:off x="458891" y="5647999"/>
            <a:ext cx="778296" cy="551227"/>
          </a:xfrm>
          <a:prstGeom prst="homePlate">
            <a:avLst>
              <a:gd fmla="val 50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descr="어둠, 달, 블랙이(가) 표시된 사진&#10;&#10;자동 생성된 설명" id="230" name="Google Shape;230;p6"/>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7"/>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236" name="Google Shape;236;p7"/>
          <p:cNvGrpSpPr/>
          <p:nvPr/>
        </p:nvGrpSpPr>
        <p:grpSpPr>
          <a:xfrm>
            <a:off x="10027920" y="-3"/>
            <a:ext cx="2164081" cy="781115"/>
            <a:chOff x="9919316" y="4585314"/>
            <a:chExt cx="2272685" cy="1136343"/>
          </a:xfrm>
        </p:grpSpPr>
        <p:sp>
          <p:nvSpPr>
            <p:cNvPr id="237" name="Google Shape;237;p7"/>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38" name="Google Shape;238;p7"/>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39" name="Google Shape;239;p7"/>
          <p:cNvSpPr txBox="1"/>
          <p:nvPr/>
        </p:nvSpPr>
        <p:spPr>
          <a:xfrm>
            <a:off x="93306" y="867747"/>
            <a:ext cx="30791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주제 선정 배경</a:t>
            </a:r>
            <a:endParaRPr b="0" i="0" sz="1400" u="none" cap="none" strike="noStrike">
              <a:solidFill>
                <a:srgbClr val="000000"/>
              </a:solidFill>
              <a:latin typeface="Arial"/>
              <a:ea typeface="Arial"/>
              <a:cs typeface="Arial"/>
              <a:sym typeface="Arial"/>
            </a:endParaRPr>
          </a:p>
        </p:txBody>
      </p:sp>
      <p:pic>
        <p:nvPicPr>
          <p:cNvPr id="240" name="Google Shape;240;p7"/>
          <p:cNvPicPr preferRelativeResize="0"/>
          <p:nvPr/>
        </p:nvPicPr>
        <p:blipFill rotWithShape="1">
          <a:blip r:embed="rId3">
            <a:alphaModFix/>
          </a:blip>
          <a:srcRect b="0" l="1232" r="683" t="1528"/>
          <a:stretch/>
        </p:blipFill>
        <p:spPr>
          <a:xfrm>
            <a:off x="279837" y="1537138"/>
            <a:ext cx="5655879" cy="4319208"/>
          </a:xfrm>
          <a:prstGeom prst="rect">
            <a:avLst/>
          </a:prstGeom>
          <a:noFill/>
          <a:ln cap="flat" cmpd="sng" w="9525">
            <a:solidFill>
              <a:schemeClr val="dk1"/>
            </a:solidFill>
            <a:prstDash val="solid"/>
            <a:round/>
            <a:headEnd len="sm" w="sm" type="none"/>
            <a:tailEnd len="sm" w="sm" type="none"/>
          </a:ln>
        </p:spPr>
      </p:pic>
      <p:pic>
        <p:nvPicPr>
          <p:cNvPr id="241" name="Google Shape;241;p7"/>
          <p:cNvPicPr preferRelativeResize="0"/>
          <p:nvPr/>
        </p:nvPicPr>
        <p:blipFill rotWithShape="1">
          <a:blip r:embed="rId4">
            <a:alphaModFix/>
          </a:blip>
          <a:srcRect b="2235" l="1629" r="1165" t="0"/>
          <a:stretch/>
        </p:blipFill>
        <p:spPr>
          <a:xfrm>
            <a:off x="6180084" y="1545046"/>
            <a:ext cx="5720256" cy="4288192"/>
          </a:xfrm>
          <a:prstGeom prst="rect">
            <a:avLst/>
          </a:prstGeom>
          <a:noFill/>
          <a:ln cap="flat" cmpd="sng" w="9525">
            <a:solidFill>
              <a:schemeClr val="dk1"/>
            </a:solidFill>
            <a:prstDash val="solid"/>
            <a:round/>
            <a:headEnd len="sm" w="sm" type="none"/>
            <a:tailEnd len="sm" w="sm" type="none"/>
          </a:ln>
        </p:spPr>
      </p:pic>
      <p:pic>
        <p:nvPicPr>
          <p:cNvPr descr="어둠, 달, 블랙이(가) 표시된 사진&#10;&#10;자동 생성된 설명" id="242" name="Google Shape;242;p7"/>
          <p:cNvPicPr preferRelativeResize="0"/>
          <p:nvPr/>
        </p:nvPicPr>
        <p:blipFill rotWithShape="1">
          <a:blip r:embed="rId5">
            <a:alphaModFix/>
          </a:blip>
          <a:srcRect b="0" l="0" r="0" t="0"/>
          <a:stretch/>
        </p:blipFill>
        <p:spPr>
          <a:xfrm>
            <a:off x="10689172" y="6529660"/>
            <a:ext cx="1408750" cy="218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248" name="Google Shape;248;p29"/>
          <p:cNvGrpSpPr/>
          <p:nvPr/>
        </p:nvGrpSpPr>
        <p:grpSpPr>
          <a:xfrm>
            <a:off x="10027920" y="-3"/>
            <a:ext cx="2164081" cy="781115"/>
            <a:chOff x="9919316" y="4585314"/>
            <a:chExt cx="2272685" cy="1136343"/>
          </a:xfrm>
        </p:grpSpPr>
        <p:sp>
          <p:nvSpPr>
            <p:cNvPr id="249" name="Google Shape;249;p29"/>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50" name="Google Shape;250;p29"/>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251" name="Google Shape;251;p29"/>
          <p:cNvSpPr txBox="1"/>
          <p:nvPr/>
        </p:nvSpPr>
        <p:spPr>
          <a:xfrm>
            <a:off x="93306" y="867747"/>
            <a:ext cx="24527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Malgun Gothic"/>
                <a:ea typeface="Malgun Gothic"/>
                <a:cs typeface="Malgun Gothic"/>
                <a:sym typeface="Malgun Gothic"/>
              </a:rPr>
              <a:t>프로젝트 수행 방향</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a:off x="2851711" y="3581399"/>
            <a:ext cx="446915"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descr="Logo" id="253" name="Google Shape;253;p29"/>
          <p:cNvSpPr/>
          <p:nvPr/>
        </p:nvSpPr>
        <p:spPr>
          <a:xfrm>
            <a:off x="5537526" y="3270467"/>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54" name="Google Shape;254;p29"/>
          <p:cNvSpPr/>
          <p:nvPr/>
        </p:nvSpPr>
        <p:spPr>
          <a:xfrm>
            <a:off x="3542641" y="1668862"/>
            <a:ext cx="2147284" cy="4662887"/>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55" name="Google Shape;255;p29"/>
          <p:cNvSpPr/>
          <p:nvPr/>
        </p:nvSpPr>
        <p:spPr>
          <a:xfrm>
            <a:off x="3542640" y="1593772"/>
            <a:ext cx="2147284" cy="385649"/>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EDA</a:t>
            </a:r>
            <a:endParaRPr b="1" i="0" sz="1800" u="none" cap="none" strike="noStrike">
              <a:solidFill>
                <a:srgbClr val="FFFFFF"/>
              </a:solidFill>
              <a:latin typeface="Arial"/>
              <a:ea typeface="Arial"/>
              <a:cs typeface="Arial"/>
              <a:sym typeface="Arial"/>
            </a:endParaRPr>
          </a:p>
        </p:txBody>
      </p:sp>
      <p:sp>
        <p:nvSpPr>
          <p:cNvPr descr="Logo" id="256" name="Google Shape;256;p29"/>
          <p:cNvSpPr/>
          <p:nvPr/>
        </p:nvSpPr>
        <p:spPr>
          <a:xfrm>
            <a:off x="8762236" y="3270465"/>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57" name="Google Shape;257;p29"/>
          <p:cNvSpPr/>
          <p:nvPr/>
        </p:nvSpPr>
        <p:spPr>
          <a:xfrm>
            <a:off x="6767351" y="1668861"/>
            <a:ext cx="2059266" cy="4656754"/>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58" name="Google Shape;258;p29"/>
          <p:cNvSpPr/>
          <p:nvPr/>
        </p:nvSpPr>
        <p:spPr>
          <a:xfrm>
            <a:off x="6767351" y="1593770"/>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ML</a:t>
            </a:r>
            <a:endParaRPr b="0" i="0" sz="1400" u="none" cap="none" strike="noStrike">
              <a:solidFill>
                <a:srgbClr val="000000"/>
              </a:solidFill>
              <a:latin typeface="Arial"/>
              <a:ea typeface="Arial"/>
              <a:cs typeface="Arial"/>
              <a:sym typeface="Arial"/>
            </a:endParaRPr>
          </a:p>
        </p:txBody>
      </p:sp>
      <p:sp>
        <p:nvSpPr>
          <p:cNvPr descr="Logo" id="259" name="Google Shape;259;p29"/>
          <p:cNvSpPr/>
          <p:nvPr/>
        </p:nvSpPr>
        <p:spPr>
          <a:xfrm>
            <a:off x="11837240" y="3276600"/>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60" name="Google Shape;260;p29"/>
          <p:cNvSpPr/>
          <p:nvPr/>
        </p:nvSpPr>
        <p:spPr>
          <a:xfrm>
            <a:off x="9842355" y="1674995"/>
            <a:ext cx="2059266" cy="4650619"/>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61" name="Google Shape;261;p29"/>
          <p:cNvSpPr/>
          <p:nvPr/>
        </p:nvSpPr>
        <p:spPr>
          <a:xfrm>
            <a:off x="9842355" y="1599905"/>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웹 구축 &amp; 배포</a:t>
            </a:r>
            <a:endParaRPr b="0" i="0" sz="1600" u="none" cap="none" strike="noStrike">
              <a:solidFill>
                <a:srgbClr val="000000"/>
              </a:solidFill>
              <a:latin typeface="Arial"/>
              <a:ea typeface="Arial"/>
              <a:cs typeface="Arial"/>
              <a:sym typeface="Arial"/>
            </a:endParaRPr>
          </a:p>
        </p:txBody>
      </p:sp>
      <p:sp>
        <p:nvSpPr>
          <p:cNvPr id="262" name="Google Shape;262;p29"/>
          <p:cNvSpPr/>
          <p:nvPr/>
        </p:nvSpPr>
        <p:spPr>
          <a:xfrm>
            <a:off x="6007964" y="3581399"/>
            <a:ext cx="446915"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63" name="Google Shape;263;p29"/>
          <p:cNvSpPr/>
          <p:nvPr/>
        </p:nvSpPr>
        <p:spPr>
          <a:xfrm>
            <a:off x="9111028" y="3575265"/>
            <a:ext cx="446915" cy="379515"/>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64" name="Google Shape;264;p29"/>
          <p:cNvSpPr txBox="1"/>
          <p:nvPr/>
        </p:nvSpPr>
        <p:spPr>
          <a:xfrm>
            <a:off x="3800647" y="2830712"/>
            <a:ext cx="1627403" cy="57704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ko-KR" sz="1050" u="none" cap="none" strike="noStrike">
                <a:solidFill>
                  <a:srgbClr val="1B328F"/>
                </a:solidFill>
                <a:latin typeface="Arial"/>
                <a:ea typeface="Arial"/>
                <a:cs typeface="Arial"/>
                <a:sym typeface="Arial"/>
              </a:rPr>
              <a:t>Regression Analysis, PCC, MI, ARIMA</a:t>
            </a:r>
            <a:endParaRPr b="0" i="0" sz="1050" u="none" cap="none" strike="noStrike">
              <a:solidFill>
                <a:srgbClr val="000000"/>
              </a:solidFill>
              <a:latin typeface="Arial"/>
              <a:ea typeface="Arial"/>
              <a:cs typeface="Arial"/>
              <a:sym typeface="Arial"/>
            </a:endParaRPr>
          </a:p>
        </p:txBody>
      </p:sp>
      <p:sp>
        <p:nvSpPr>
          <p:cNvPr id="265" name="Google Shape;265;p29"/>
          <p:cNvSpPr/>
          <p:nvPr/>
        </p:nvSpPr>
        <p:spPr>
          <a:xfrm>
            <a:off x="9951871" y="2706193"/>
            <a:ext cx="1869837" cy="558784"/>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Arial"/>
                <a:ea typeface="Arial"/>
                <a:cs typeface="Arial"/>
                <a:sym typeface="Arial"/>
              </a:rPr>
              <a:t>Streamlit</a:t>
            </a:r>
            <a:r>
              <a:rPr b="1" i="0" lang="ko-KR" sz="1400" u="none" cap="none" strike="noStrike">
                <a:solidFill>
                  <a:srgbClr val="1B328F"/>
                </a:solidFill>
                <a:latin typeface="Malgun Gothic"/>
                <a:ea typeface="Malgun Gothic"/>
                <a:cs typeface="Malgun Gothic"/>
                <a:sym typeface="Malgun Gothic"/>
              </a:rPr>
              <a:t> 웹 구축</a:t>
            </a:r>
            <a:endParaRPr b="0" i="0" sz="1200" u="none" cap="none" strike="noStrike">
              <a:solidFill>
                <a:srgbClr val="000000"/>
              </a:solidFill>
              <a:latin typeface="Arial"/>
              <a:ea typeface="Arial"/>
              <a:cs typeface="Arial"/>
              <a:sym typeface="Arial"/>
            </a:endParaRPr>
          </a:p>
        </p:txBody>
      </p:sp>
      <p:sp>
        <p:nvSpPr>
          <p:cNvPr id="266" name="Google Shape;266;p29"/>
          <p:cNvSpPr/>
          <p:nvPr/>
        </p:nvSpPr>
        <p:spPr>
          <a:xfrm>
            <a:off x="9951871" y="4562374"/>
            <a:ext cx="1869837" cy="558784"/>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Arial"/>
                <a:ea typeface="Arial"/>
                <a:cs typeface="Arial"/>
                <a:sym typeface="Arial"/>
              </a:rPr>
              <a:t>Streamlit</a:t>
            </a:r>
            <a:r>
              <a:rPr b="1" i="0" lang="ko-KR" sz="1400" u="none" cap="none" strike="noStrike">
                <a:solidFill>
                  <a:srgbClr val="1B328F"/>
                </a:solidFill>
                <a:latin typeface="Malgun Gothic"/>
                <a:ea typeface="Malgun Gothic"/>
                <a:cs typeface="Malgun Gothic"/>
                <a:sym typeface="Malgun Gothic"/>
              </a:rPr>
              <a:t> 웹 배포</a:t>
            </a:r>
            <a:endParaRPr b="0" i="0" sz="1200" u="none" cap="none" strike="noStrike">
              <a:solidFill>
                <a:srgbClr val="000000"/>
              </a:solidFill>
              <a:latin typeface="Arial"/>
              <a:ea typeface="Arial"/>
              <a:cs typeface="Arial"/>
              <a:sym typeface="Arial"/>
            </a:endParaRPr>
          </a:p>
        </p:txBody>
      </p:sp>
      <p:sp>
        <p:nvSpPr>
          <p:cNvPr id="267" name="Google Shape;267;p29"/>
          <p:cNvSpPr/>
          <p:nvPr/>
        </p:nvSpPr>
        <p:spPr>
          <a:xfrm rot="5400000">
            <a:off x="10661353" y="3748115"/>
            <a:ext cx="446915" cy="220264"/>
          </a:xfrm>
          <a:prstGeom prst="rightArrow">
            <a:avLst>
              <a:gd fmla="val 50000" name="adj1"/>
              <a:gd fmla="val 50000" name="adj2"/>
            </a:avLst>
          </a:prstGeom>
          <a:solidFill>
            <a:srgbClr val="1B328F"/>
          </a:solidFill>
          <a:ln cap="sq" cmpd="sng" w="9525">
            <a:solidFill>
              <a:srgbClr val="1C305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268" name="Google Shape;268;p29"/>
          <p:cNvSpPr/>
          <p:nvPr/>
        </p:nvSpPr>
        <p:spPr>
          <a:xfrm>
            <a:off x="3742030" y="2266789"/>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통계 분석</a:t>
            </a:r>
            <a:endParaRPr/>
          </a:p>
        </p:txBody>
      </p:sp>
      <p:sp>
        <p:nvSpPr>
          <p:cNvPr id="269" name="Google Shape;269;p29"/>
          <p:cNvSpPr/>
          <p:nvPr/>
        </p:nvSpPr>
        <p:spPr>
          <a:xfrm>
            <a:off x="3741841" y="4389933"/>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ko-KR" sz="1600" u="none" cap="none" strike="noStrike">
                <a:solidFill>
                  <a:srgbClr val="1B328F"/>
                </a:solidFill>
                <a:latin typeface="Malgun Gothic"/>
                <a:ea typeface="Malgun Gothic"/>
                <a:cs typeface="Malgun Gothic"/>
                <a:sym typeface="Malgun Gothic"/>
              </a:rPr>
              <a:t>시각화</a:t>
            </a:r>
            <a:endParaRPr b="1" i="0" sz="1800" u="none" cap="none" strike="noStrike">
              <a:solidFill>
                <a:srgbClr val="1B328F"/>
              </a:solidFill>
              <a:latin typeface="Malgun Gothic"/>
              <a:ea typeface="Malgun Gothic"/>
              <a:cs typeface="Malgun Gothic"/>
              <a:sym typeface="Malgun Gothic"/>
            </a:endParaRPr>
          </a:p>
        </p:txBody>
      </p:sp>
      <p:sp>
        <p:nvSpPr>
          <p:cNvPr id="270" name="Google Shape;270;p29"/>
          <p:cNvSpPr/>
          <p:nvPr/>
        </p:nvSpPr>
        <p:spPr>
          <a:xfrm>
            <a:off x="4360107" y="3616942"/>
            <a:ext cx="511973" cy="511973"/>
          </a:xfrm>
          <a:prstGeom prst="mathPlus">
            <a:avLst>
              <a:gd fmla="val 23520" name="adj1"/>
            </a:avLst>
          </a:prstGeom>
          <a:solidFill>
            <a:srgbClr val="1B328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1" name="Google Shape;271;p29"/>
          <p:cNvSpPr txBox="1"/>
          <p:nvPr/>
        </p:nvSpPr>
        <p:spPr>
          <a:xfrm>
            <a:off x="3870309" y="4994318"/>
            <a:ext cx="1518887" cy="57704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050"/>
              <a:buFont typeface="Arial"/>
              <a:buNone/>
            </a:pPr>
            <a:r>
              <a:rPr b="0" i="0" lang="ko-KR" sz="1050" u="none" cap="none" strike="noStrike">
                <a:solidFill>
                  <a:srgbClr val="1B328F"/>
                </a:solidFill>
                <a:latin typeface="Arial"/>
                <a:ea typeface="Arial"/>
                <a:cs typeface="Arial"/>
                <a:sym typeface="Arial"/>
              </a:rPr>
              <a:t>Pandas, Matplotlib, Seaborn, Folium</a:t>
            </a:r>
            <a:endParaRPr b="0" i="0" sz="900" u="none" cap="none" strike="noStrike">
              <a:solidFill>
                <a:srgbClr val="000000"/>
              </a:solidFill>
              <a:latin typeface="Arial"/>
              <a:ea typeface="Arial"/>
              <a:cs typeface="Arial"/>
              <a:sym typeface="Arial"/>
            </a:endParaRPr>
          </a:p>
        </p:txBody>
      </p:sp>
      <p:sp>
        <p:nvSpPr>
          <p:cNvPr id="272" name="Google Shape;272;p29"/>
          <p:cNvSpPr/>
          <p:nvPr/>
        </p:nvSpPr>
        <p:spPr>
          <a:xfrm>
            <a:off x="6929778" y="2266787"/>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데이터 분할</a:t>
            </a:r>
            <a:endParaRPr/>
          </a:p>
        </p:txBody>
      </p:sp>
      <p:sp>
        <p:nvSpPr>
          <p:cNvPr id="273" name="Google Shape;273;p29"/>
          <p:cNvSpPr/>
          <p:nvPr/>
        </p:nvSpPr>
        <p:spPr>
          <a:xfrm>
            <a:off x="6929778" y="2921851"/>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모델 선택 &amp; 훈련</a:t>
            </a:r>
            <a:endParaRPr/>
          </a:p>
        </p:txBody>
      </p:sp>
      <p:sp>
        <p:nvSpPr>
          <p:cNvPr id="274" name="Google Shape;274;p29"/>
          <p:cNvSpPr/>
          <p:nvPr/>
        </p:nvSpPr>
        <p:spPr>
          <a:xfrm>
            <a:off x="6929778" y="3608859"/>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모델 평가</a:t>
            </a:r>
            <a:endParaRPr/>
          </a:p>
        </p:txBody>
      </p:sp>
      <p:sp>
        <p:nvSpPr>
          <p:cNvPr id="275" name="Google Shape;275;p29"/>
          <p:cNvSpPr/>
          <p:nvPr/>
        </p:nvSpPr>
        <p:spPr>
          <a:xfrm>
            <a:off x="6929778" y="4295867"/>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최종 선택 &amp; 평가</a:t>
            </a:r>
            <a:endParaRPr/>
          </a:p>
        </p:txBody>
      </p:sp>
      <p:sp>
        <p:nvSpPr>
          <p:cNvPr id="276" name="Google Shape;276;p29"/>
          <p:cNvSpPr/>
          <p:nvPr/>
        </p:nvSpPr>
        <p:spPr>
          <a:xfrm>
            <a:off x="6929778" y="5018604"/>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해석 &amp; 시각화</a:t>
            </a:r>
            <a:endParaRPr/>
          </a:p>
        </p:txBody>
      </p:sp>
      <p:pic>
        <p:nvPicPr>
          <p:cNvPr descr="어둠, 달, 블랙이(가) 표시된 사진&#10;&#10;자동 생성된 설명" id="277" name="Google Shape;277;p29"/>
          <p:cNvPicPr preferRelativeResize="0"/>
          <p:nvPr/>
        </p:nvPicPr>
        <p:blipFill rotWithShape="1">
          <a:blip r:embed="rId3">
            <a:alphaModFix/>
          </a:blip>
          <a:srcRect b="0" l="0" r="0" t="0"/>
          <a:stretch/>
        </p:blipFill>
        <p:spPr>
          <a:xfrm>
            <a:off x="10689172" y="6529660"/>
            <a:ext cx="1408750" cy="218894"/>
          </a:xfrm>
          <a:prstGeom prst="rect">
            <a:avLst/>
          </a:prstGeom>
          <a:noFill/>
          <a:ln>
            <a:noFill/>
          </a:ln>
        </p:spPr>
      </p:pic>
      <p:sp>
        <p:nvSpPr>
          <p:cNvPr descr="Logo" id="278" name="Google Shape;278;p29"/>
          <p:cNvSpPr/>
          <p:nvPr/>
        </p:nvSpPr>
        <p:spPr>
          <a:xfrm>
            <a:off x="5019036" y="2397846"/>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descr="Logo" id="279" name="Google Shape;279;p29"/>
          <p:cNvSpPr/>
          <p:nvPr/>
        </p:nvSpPr>
        <p:spPr>
          <a:xfrm>
            <a:off x="2542505" y="3270465"/>
            <a:ext cx="5532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280" name="Google Shape;280;p29"/>
          <p:cNvSpPr/>
          <p:nvPr/>
        </p:nvSpPr>
        <p:spPr>
          <a:xfrm>
            <a:off x="547620" y="1668861"/>
            <a:ext cx="2059266" cy="4662888"/>
          </a:xfrm>
          <a:prstGeom prst="roundRect">
            <a:avLst>
              <a:gd fmla="val 16667" name="adj"/>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1B328F"/>
              </a:solidFill>
              <a:latin typeface="Malgun Gothic"/>
              <a:ea typeface="Malgun Gothic"/>
              <a:cs typeface="Malgun Gothic"/>
              <a:sym typeface="Malgun Gothic"/>
            </a:endParaRPr>
          </a:p>
        </p:txBody>
      </p:sp>
      <p:sp>
        <p:nvSpPr>
          <p:cNvPr id="281" name="Google Shape;281;p29"/>
          <p:cNvSpPr/>
          <p:nvPr/>
        </p:nvSpPr>
        <p:spPr>
          <a:xfrm>
            <a:off x="547620" y="1593770"/>
            <a:ext cx="2059266" cy="379515"/>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FFFFFF"/>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a:off x="710047" y="2276405"/>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학교</a:t>
            </a:r>
            <a:endParaRPr b="1" i="0" sz="1400" u="none" cap="none" strike="noStrike">
              <a:solidFill>
                <a:srgbClr val="1B328F"/>
              </a:solidFill>
              <a:latin typeface="Malgun Gothic"/>
              <a:ea typeface="Malgun Gothic"/>
              <a:cs typeface="Malgun Gothic"/>
              <a:sym typeface="Malgun Gothic"/>
            </a:endParaRPr>
          </a:p>
        </p:txBody>
      </p:sp>
      <p:sp>
        <p:nvSpPr>
          <p:cNvPr id="283" name="Google Shape;283;p29"/>
          <p:cNvSpPr/>
          <p:nvPr/>
        </p:nvSpPr>
        <p:spPr>
          <a:xfrm>
            <a:off x="710047" y="2920499"/>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지하철</a:t>
            </a:r>
            <a:endParaRPr/>
          </a:p>
        </p:txBody>
      </p:sp>
      <p:sp>
        <p:nvSpPr>
          <p:cNvPr id="284" name="Google Shape;284;p29"/>
          <p:cNvSpPr/>
          <p:nvPr/>
        </p:nvSpPr>
        <p:spPr>
          <a:xfrm>
            <a:off x="710047" y="3576150"/>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경기종합지수</a:t>
            </a:r>
            <a:endParaRPr/>
          </a:p>
        </p:txBody>
      </p:sp>
      <p:sp>
        <p:nvSpPr>
          <p:cNvPr id="285" name="Google Shape;285;p29"/>
          <p:cNvSpPr/>
          <p:nvPr/>
        </p:nvSpPr>
        <p:spPr>
          <a:xfrm>
            <a:off x="702997" y="4243863"/>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범죄율</a:t>
            </a:r>
            <a:endParaRPr b="1" i="0" sz="1400" u="none" cap="none" strike="noStrike">
              <a:solidFill>
                <a:srgbClr val="1B328F"/>
              </a:solidFill>
              <a:latin typeface="Malgun Gothic"/>
              <a:ea typeface="Malgun Gothic"/>
              <a:cs typeface="Malgun Gothic"/>
              <a:sym typeface="Malgun Gothic"/>
            </a:endParaRPr>
          </a:p>
        </p:txBody>
      </p:sp>
      <p:sp>
        <p:nvSpPr>
          <p:cNvPr id="286" name="Google Shape;286;p29"/>
          <p:cNvSpPr/>
          <p:nvPr/>
        </p:nvSpPr>
        <p:spPr>
          <a:xfrm>
            <a:off x="702997" y="4909642"/>
            <a:ext cx="1748504" cy="466712"/>
          </a:xfrm>
          <a:prstGeom prst="rect">
            <a:avLst/>
          </a:prstGeom>
          <a:solidFill>
            <a:schemeClr val="lt1"/>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ko-KR" sz="1400" u="none" cap="none" strike="noStrike">
                <a:solidFill>
                  <a:srgbClr val="1B328F"/>
                </a:solidFill>
                <a:latin typeface="Malgun Gothic"/>
                <a:ea typeface="Malgun Gothic"/>
                <a:cs typeface="Malgun Gothic"/>
                <a:sym typeface="Malgun Gothic"/>
              </a:rPr>
              <a:t>전세수급동향</a:t>
            </a:r>
            <a:endParaRPr/>
          </a:p>
        </p:txBody>
      </p:sp>
      <p:sp>
        <p:nvSpPr>
          <p:cNvPr id="287" name="Google Shape;287;p29"/>
          <p:cNvSpPr/>
          <p:nvPr/>
        </p:nvSpPr>
        <p:spPr>
          <a:xfrm rot="-10132013">
            <a:off x="1554390" y="5630340"/>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29"/>
          <p:cNvSpPr/>
          <p:nvPr/>
        </p:nvSpPr>
        <p:spPr>
          <a:xfrm rot="-10132013">
            <a:off x="1554392" y="5883094"/>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29"/>
          <p:cNvSpPr/>
          <p:nvPr/>
        </p:nvSpPr>
        <p:spPr>
          <a:xfrm rot="-10132013">
            <a:off x="1554391" y="6104664"/>
            <a:ext cx="45719" cy="45719"/>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3"/>
          <p:cNvSpPr/>
          <p:nvPr/>
        </p:nvSpPr>
        <p:spPr>
          <a:xfrm>
            <a:off x="8071473" y="2218548"/>
            <a:ext cx="3653882" cy="422479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3"/>
          <p:cNvSpPr/>
          <p:nvPr/>
        </p:nvSpPr>
        <p:spPr>
          <a:xfrm>
            <a:off x="8517320" y="3363127"/>
            <a:ext cx="2730785" cy="193561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3"/>
          <p:cNvSpPr/>
          <p:nvPr/>
        </p:nvSpPr>
        <p:spPr>
          <a:xfrm>
            <a:off x="4223926" y="2192939"/>
            <a:ext cx="3653882" cy="422479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3"/>
          <p:cNvSpPr/>
          <p:nvPr/>
        </p:nvSpPr>
        <p:spPr>
          <a:xfrm>
            <a:off x="4689631" y="3031067"/>
            <a:ext cx="2801979" cy="204318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3"/>
          <p:cNvSpPr/>
          <p:nvPr/>
        </p:nvSpPr>
        <p:spPr>
          <a:xfrm>
            <a:off x="382554" y="2210966"/>
            <a:ext cx="3653882" cy="4232376"/>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9" name="Google Shape;299;p13"/>
          <p:cNvSpPr/>
          <p:nvPr/>
        </p:nvSpPr>
        <p:spPr>
          <a:xfrm>
            <a:off x="559531" y="3194915"/>
            <a:ext cx="1567889" cy="190712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0" name="Google Shape;300;p13"/>
          <p:cNvSpPr/>
          <p:nvPr/>
        </p:nvSpPr>
        <p:spPr>
          <a:xfrm>
            <a:off x="0" y="-3"/>
            <a:ext cx="12192000" cy="781115"/>
          </a:xfrm>
          <a:prstGeom prst="rect">
            <a:avLst/>
          </a:prstGeom>
          <a:solidFill>
            <a:srgbClr val="1B328F"/>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ko-KR" sz="2400" u="none" cap="none" strike="noStrike">
                <a:solidFill>
                  <a:srgbClr val="FFFFFF"/>
                </a:solidFill>
                <a:latin typeface="Arial"/>
                <a:ea typeface="Arial"/>
                <a:cs typeface="Arial"/>
                <a:sym typeface="Arial"/>
              </a:rPr>
              <a:t> 부동산 전세가격 예측·전세가율 분석</a:t>
            </a:r>
            <a:endParaRPr b="1"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algun Gothic"/>
              <a:ea typeface="Malgun Gothic"/>
              <a:cs typeface="Malgun Gothic"/>
              <a:sym typeface="Malgun Gothic"/>
            </a:endParaRPr>
          </a:p>
        </p:txBody>
      </p:sp>
      <p:grpSp>
        <p:nvGrpSpPr>
          <p:cNvPr id="301" name="Google Shape;301;p13"/>
          <p:cNvGrpSpPr/>
          <p:nvPr/>
        </p:nvGrpSpPr>
        <p:grpSpPr>
          <a:xfrm>
            <a:off x="10027920" y="-3"/>
            <a:ext cx="2164081" cy="781115"/>
            <a:chOff x="9919316" y="4585314"/>
            <a:chExt cx="2272685" cy="1136343"/>
          </a:xfrm>
        </p:grpSpPr>
        <p:sp>
          <p:nvSpPr>
            <p:cNvPr id="302" name="Google Shape;302;p13"/>
            <p:cNvSpPr/>
            <p:nvPr/>
          </p:nvSpPr>
          <p:spPr>
            <a:xfrm rot="5400000">
              <a:off x="11055659" y="4585314"/>
              <a:ext cx="1136342" cy="113634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303" name="Google Shape;303;p13"/>
            <p:cNvSpPr/>
            <p:nvPr/>
          </p:nvSpPr>
          <p:spPr>
            <a:xfrm rot="-5400000">
              <a:off x="9919316" y="4585315"/>
              <a:ext cx="1136342" cy="1136342"/>
            </a:xfrm>
            <a:prstGeom prst="rtTriangl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grpSp>
      <p:sp>
        <p:nvSpPr>
          <p:cNvPr id="304" name="Google Shape;304;p13"/>
          <p:cNvSpPr txBox="1"/>
          <p:nvPr/>
        </p:nvSpPr>
        <p:spPr>
          <a:xfrm>
            <a:off x="93305" y="867747"/>
            <a:ext cx="3694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Malgun Gothic"/>
                <a:ea typeface="Malgun Gothic"/>
                <a:cs typeface="Malgun Gothic"/>
                <a:sym typeface="Malgun Gothic"/>
              </a:rPr>
              <a:t>프로젝트 수행 방향</a:t>
            </a:r>
            <a:endParaRPr b="0" i="0" sz="1400" u="none" cap="none" strike="noStrike">
              <a:solidFill>
                <a:srgbClr val="000000"/>
              </a:solidFill>
              <a:latin typeface="Arial"/>
              <a:ea typeface="Arial"/>
              <a:cs typeface="Arial"/>
              <a:sym typeface="Arial"/>
            </a:endParaRPr>
          </a:p>
        </p:txBody>
      </p:sp>
      <p:sp>
        <p:nvSpPr>
          <p:cNvPr id="305" name="Google Shape;305;p13"/>
          <p:cNvSpPr/>
          <p:nvPr/>
        </p:nvSpPr>
        <p:spPr>
          <a:xfrm>
            <a:off x="382554" y="1486686"/>
            <a:ext cx="11346025" cy="610916"/>
          </a:xfrm>
          <a:prstGeom prst="round2SameRect">
            <a:avLst>
              <a:gd fmla="val 16667" name="adj1"/>
              <a:gd fmla="val 0" name="adj2"/>
            </a:avLst>
          </a:prstGeom>
          <a:solidFill>
            <a:srgbClr val="1B328F"/>
          </a:solidFill>
          <a:ln cap="flat" cmpd="sng" w="12700">
            <a:solidFill>
              <a:srgbClr val="1B32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Frameworks</a:t>
            </a:r>
            <a:endParaRPr b="1" i="0" sz="3200" u="none" cap="none" strike="noStrike">
              <a:solidFill>
                <a:schemeClr val="lt1"/>
              </a:solidFill>
              <a:latin typeface="Arial"/>
              <a:ea typeface="Arial"/>
              <a:cs typeface="Arial"/>
              <a:sym typeface="Arial"/>
            </a:endParaRPr>
          </a:p>
        </p:txBody>
      </p:sp>
      <p:sp>
        <p:nvSpPr>
          <p:cNvPr descr="Logo" id="306" name="Google Shape;306;p13"/>
          <p:cNvSpPr/>
          <p:nvPr/>
        </p:nvSpPr>
        <p:spPr>
          <a:xfrm>
            <a:off x="6559178" y="354509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폰트, 그래픽, 텍스트, 로고이(가) 표시된 사진&#10;&#10;자동 생성된 설명" id="307" name="Google Shape;307;p13"/>
          <p:cNvPicPr preferRelativeResize="0"/>
          <p:nvPr/>
        </p:nvPicPr>
        <p:blipFill rotWithShape="1">
          <a:blip r:embed="rId3">
            <a:alphaModFix/>
          </a:blip>
          <a:srcRect b="0" l="0" r="0" t="45295"/>
          <a:stretch/>
        </p:blipFill>
        <p:spPr>
          <a:xfrm>
            <a:off x="4382685" y="5545817"/>
            <a:ext cx="1515791" cy="302535"/>
          </a:xfrm>
          <a:prstGeom prst="rect">
            <a:avLst/>
          </a:prstGeom>
          <a:noFill/>
          <a:ln>
            <a:noFill/>
          </a:ln>
        </p:spPr>
      </p:pic>
      <p:pic>
        <p:nvPicPr>
          <p:cNvPr id="308" name="Google Shape;308;p13"/>
          <p:cNvPicPr preferRelativeResize="0"/>
          <p:nvPr/>
        </p:nvPicPr>
        <p:blipFill rotWithShape="1">
          <a:blip r:embed="rId4">
            <a:alphaModFix/>
          </a:blip>
          <a:srcRect b="0" l="0" r="0" t="0"/>
          <a:stretch/>
        </p:blipFill>
        <p:spPr>
          <a:xfrm>
            <a:off x="5228288" y="3260983"/>
            <a:ext cx="1691586" cy="873013"/>
          </a:xfrm>
          <a:prstGeom prst="rect">
            <a:avLst/>
          </a:prstGeom>
          <a:noFill/>
          <a:ln>
            <a:noFill/>
          </a:ln>
        </p:spPr>
      </p:pic>
      <p:sp>
        <p:nvSpPr>
          <p:cNvPr id="309" name="Google Shape;309;p13"/>
          <p:cNvSpPr txBox="1"/>
          <p:nvPr/>
        </p:nvSpPr>
        <p:spPr>
          <a:xfrm>
            <a:off x="5052121" y="4450255"/>
            <a:ext cx="2038122"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Random Forest</a:t>
            </a:r>
            <a:endParaRPr b="1" i="0" sz="1600" u="none" cap="none" strike="noStrike">
              <a:solidFill>
                <a:schemeClr val="dk1"/>
              </a:solidFill>
              <a:latin typeface="Arial"/>
              <a:ea typeface="Arial"/>
              <a:cs typeface="Arial"/>
              <a:sym typeface="Arial"/>
            </a:endParaRPr>
          </a:p>
        </p:txBody>
      </p:sp>
      <p:pic>
        <p:nvPicPr>
          <p:cNvPr descr="GitHub - microsoft/LightGBM: A fast, distributed, high performance gradient  boosting (GBT, GBDT, GBRT, GBM or MART) framework based on decision tree  algorithms, used for ranking, classification and many other machine  learning tasks." id="310" name="Google Shape;310;p13"/>
          <p:cNvPicPr preferRelativeResize="0"/>
          <p:nvPr/>
        </p:nvPicPr>
        <p:blipFill rotWithShape="1">
          <a:blip r:embed="rId5">
            <a:alphaModFix/>
          </a:blip>
          <a:srcRect b="0" l="0" r="0" t="0"/>
          <a:stretch/>
        </p:blipFill>
        <p:spPr>
          <a:xfrm>
            <a:off x="6057235" y="5329693"/>
            <a:ext cx="1679893" cy="734784"/>
          </a:xfrm>
          <a:prstGeom prst="rect">
            <a:avLst/>
          </a:prstGeom>
          <a:noFill/>
          <a:ln>
            <a:noFill/>
          </a:ln>
        </p:spPr>
      </p:pic>
      <p:sp>
        <p:nvSpPr>
          <p:cNvPr id="311" name="Google Shape;311;p13"/>
          <p:cNvSpPr txBox="1"/>
          <p:nvPr/>
        </p:nvSpPr>
        <p:spPr>
          <a:xfrm>
            <a:off x="1004943" y="4510748"/>
            <a:ext cx="677063"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PCC</a:t>
            </a:r>
            <a:endParaRPr b="1" i="0" sz="1800" u="none" cap="none" strike="noStrike">
              <a:solidFill>
                <a:schemeClr val="dk1"/>
              </a:solidFill>
              <a:latin typeface="Arial"/>
              <a:ea typeface="Arial"/>
              <a:cs typeface="Arial"/>
              <a:sym typeface="Arial"/>
            </a:endParaRPr>
          </a:p>
        </p:txBody>
      </p:sp>
      <p:sp>
        <p:nvSpPr>
          <p:cNvPr id="312" name="Google Shape;312;p13"/>
          <p:cNvSpPr txBox="1"/>
          <p:nvPr/>
        </p:nvSpPr>
        <p:spPr>
          <a:xfrm>
            <a:off x="10006530" y="4770748"/>
            <a:ext cx="892235"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LSTM</a:t>
            </a:r>
            <a:endParaRPr b="1" i="0" sz="3200" u="none" cap="none" strike="noStrike">
              <a:solidFill>
                <a:schemeClr val="dk1"/>
              </a:solidFill>
              <a:latin typeface="Arial"/>
              <a:ea typeface="Arial"/>
              <a:cs typeface="Arial"/>
              <a:sym typeface="Arial"/>
            </a:endParaRPr>
          </a:p>
        </p:txBody>
      </p:sp>
      <p:sp>
        <p:nvSpPr>
          <p:cNvPr id="313" name="Google Shape;313;p13"/>
          <p:cNvSpPr txBox="1"/>
          <p:nvPr/>
        </p:nvSpPr>
        <p:spPr>
          <a:xfrm>
            <a:off x="1345111" y="2304705"/>
            <a:ext cx="1724630"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1B328F"/>
                </a:solidFill>
                <a:latin typeface="Arial"/>
                <a:ea typeface="Arial"/>
                <a:cs typeface="Arial"/>
                <a:sym typeface="Arial"/>
              </a:rPr>
              <a:t>Statistics</a:t>
            </a:r>
            <a:endParaRPr b="1" i="0" sz="2400" u="none" cap="none" strike="noStrike">
              <a:solidFill>
                <a:srgbClr val="1B328F"/>
              </a:solidFill>
              <a:latin typeface="Arial"/>
              <a:ea typeface="Arial"/>
              <a:cs typeface="Arial"/>
              <a:sym typeface="Arial"/>
            </a:endParaRPr>
          </a:p>
        </p:txBody>
      </p:sp>
      <p:sp>
        <p:nvSpPr>
          <p:cNvPr id="314" name="Google Shape;314;p13"/>
          <p:cNvSpPr txBox="1"/>
          <p:nvPr/>
        </p:nvSpPr>
        <p:spPr>
          <a:xfrm>
            <a:off x="4545633" y="2304705"/>
            <a:ext cx="3089973"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1B328F"/>
                </a:solidFill>
                <a:latin typeface="Arial"/>
                <a:ea typeface="Arial"/>
                <a:cs typeface="Arial"/>
                <a:sym typeface="Arial"/>
              </a:rPr>
              <a:t>Machine Learning</a:t>
            </a:r>
            <a:endParaRPr b="1" i="0" sz="2400" u="none" cap="none" strike="noStrike">
              <a:solidFill>
                <a:srgbClr val="1B328F"/>
              </a:solidFill>
              <a:latin typeface="Arial"/>
              <a:ea typeface="Arial"/>
              <a:cs typeface="Arial"/>
              <a:sym typeface="Arial"/>
            </a:endParaRPr>
          </a:p>
        </p:txBody>
      </p:sp>
      <p:sp>
        <p:nvSpPr>
          <p:cNvPr id="315" name="Google Shape;315;p13"/>
          <p:cNvSpPr txBox="1"/>
          <p:nvPr/>
        </p:nvSpPr>
        <p:spPr>
          <a:xfrm>
            <a:off x="8596945" y="2295464"/>
            <a:ext cx="2571533"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1B328F"/>
                </a:solidFill>
                <a:latin typeface="Arial"/>
                <a:ea typeface="Arial"/>
                <a:cs typeface="Arial"/>
                <a:sym typeface="Arial"/>
              </a:rPr>
              <a:t>Deep Learning</a:t>
            </a:r>
            <a:endParaRPr b="1" i="0" sz="2400" u="none" cap="none" strike="noStrike">
              <a:solidFill>
                <a:srgbClr val="1B328F"/>
              </a:solidFill>
              <a:latin typeface="Arial"/>
              <a:ea typeface="Arial"/>
              <a:cs typeface="Arial"/>
              <a:sym typeface="Arial"/>
            </a:endParaRPr>
          </a:p>
        </p:txBody>
      </p:sp>
      <p:pic>
        <p:nvPicPr>
          <p:cNvPr descr="Keras: Deep Learning for humans" id="316" name="Google Shape;316;p13"/>
          <p:cNvPicPr preferRelativeResize="0"/>
          <p:nvPr/>
        </p:nvPicPr>
        <p:blipFill rotWithShape="1">
          <a:blip r:embed="rId6">
            <a:alphaModFix/>
          </a:blip>
          <a:srcRect b="0" l="0" r="0" t="0"/>
          <a:stretch/>
        </p:blipFill>
        <p:spPr>
          <a:xfrm>
            <a:off x="9119341" y="4167075"/>
            <a:ext cx="1500794" cy="428433"/>
          </a:xfrm>
          <a:prstGeom prst="rect">
            <a:avLst/>
          </a:prstGeom>
          <a:noFill/>
          <a:ln>
            <a:noFill/>
          </a:ln>
        </p:spPr>
      </p:pic>
      <p:pic>
        <p:nvPicPr>
          <p:cNvPr descr="GitHub - tensorflow/tensorflow: An Open Source Machine Learning Framework  for Everyone" id="317" name="Google Shape;317;p13"/>
          <p:cNvPicPr preferRelativeResize="0"/>
          <p:nvPr/>
        </p:nvPicPr>
        <p:blipFill rotWithShape="1">
          <a:blip r:embed="rId7">
            <a:alphaModFix/>
          </a:blip>
          <a:srcRect b="0" l="0" r="0" t="0"/>
          <a:stretch/>
        </p:blipFill>
        <p:spPr>
          <a:xfrm>
            <a:off x="8504347" y="3328519"/>
            <a:ext cx="2730785" cy="916308"/>
          </a:xfrm>
          <a:prstGeom prst="rect">
            <a:avLst/>
          </a:prstGeom>
          <a:noFill/>
          <a:ln>
            <a:noFill/>
          </a:ln>
        </p:spPr>
      </p:pic>
      <p:pic>
        <p:nvPicPr>
          <p:cNvPr descr="어둠, 달, 블랙이(가) 표시된 사진&#10;&#10;자동 생성된 설명" id="318" name="Google Shape;318;p13"/>
          <p:cNvPicPr preferRelativeResize="0"/>
          <p:nvPr/>
        </p:nvPicPr>
        <p:blipFill rotWithShape="1">
          <a:blip r:embed="rId8">
            <a:alphaModFix/>
          </a:blip>
          <a:srcRect b="0" l="0" r="0" t="0"/>
          <a:stretch/>
        </p:blipFill>
        <p:spPr>
          <a:xfrm>
            <a:off x="10689172" y="6529660"/>
            <a:ext cx="1408750" cy="218894"/>
          </a:xfrm>
          <a:prstGeom prst="rect">
            <a:avLst/>
          </a:prstGeom>
          <a:noFill/>
          <a:ln>
            <a:noFill/>
          </a:ln>
        </p:spPr>
      </p:pic>
      <p:pic>
        <p:nvPicPr>
          <p:cNvPr descr="pandas - Python Data Analysis Library" id="319" name="Google Shape;319;p13"/>
          <p:cNvPicPr preferRelativeResize="0"/>
          <p:nvPr/>
        </p:nvPicPr>
        <p:blipFill rotWithShape="1">
          <a:blip r:embed="rId9">
            <a:alphaModFix/>
          </a:blip>
          <a:srcRect b="0" l="0" r="0" t="0"/>
          <a:stretch/>
        </p:blipFill>
        <p:spPr>
          <a:xfrm>
            <a:off x="971983" y="3361298"/>
            <a:ext cx="723460" cy="965856"/>
          </a:xfrm>
          <a:prstGeom prst="rect">
            <a:avLst/>
          </a:prstGeom>
          <a:noFill/>
          <a:ln>
            <a:noFill/>
          </a:ln>
        </p:spPr>
      </p:pic>
      <p:sp>
        <p:nvSpPr>
          <p:cNvPr id="320" name="Google Shape;320;p13"/>
          <p:cNvSpPr/>
          <p:nvPr/>
        </p:nvSpPr>
        <p:spPr>
          <a:xfrm>
            <a:off x="2293586" y="3202142"/>
            <a:ext cx="1567889" cy="190712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321" name="Google Shape;321;p13"/>
          <p:cNvPicPr preferRelativeResize="0"/>
          <p:nvPr/>
        </p:nvPicPr>
        <p:blipFill rotWithShape="1">
          <a:blip r:embed="rId10">
            <a:alphaModFix/>
          </a:blip>
          <a:srcRect b="0" l="0" r="0" t="0"/>
          <a:stretch/>
        </p:blipFill>
        <p:spPr>
          <a:xfrm>
            <a:off x="2583741" y="4538588"/>
            <a:ext cx="987868" cy="282833"/>
          </a:xfrm>
          <a:prstGeom prst="rect">
            <a:avLst/>
          </a:prstGeom>
          <a:noFill/>
          <a:ln>
            <a:noFill/>
          </a:ln>
        </p:spPr>
      </p:pic>
      <p:sp>
        <p:nvSpPr>
          <p:cNvPr id="322" name="Google Shape;322;p13"/>
          <p:cNvSpPr txBox="1"/>
          <p:nvPr/>
        </p:nvSpPr>
        <p:spPr>
          <a:xfrm>
            <a:off x="8920900" y="4770748"/>
            <a:ext cx="892235"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Arial"/>
                <a:ea typeface="Arial"/>
                <a:cs typeface="Arial"/>
                <a:sym typeface="Arial"/>
              </a:rPr>
              <a:t>ANN</a:t>
            </a:r>
            <a:endParaRPr b="1" i="0" sz="3200" u="none" cap="none" strike="noStrike">
              <a:solidFill>
                <a:schemeClr val="dk1"/>
              </a:solidFill>
              <a:latin typeface="Arial"/>
              <a:ea typeface="Arial"/>
              <a:cs typeface="Arial"/>
              <a:sym typeface="Arial"/>
            </a:endParaRPr>
          </a:p>
        </p:txBody>
      </p:sp>
      <p:pic>
        <p:nvPicPr>
          <p:cNvPr descr="Meta announces real-time Avatar calls and more new features for its apps -  MSPoweruser" id="323" name="Google Shape;323;p13"/>
          <p:cNvPicPr preferRelativeResize="0"/>
          <p:nvPr/>
        </p:nvPicPr>
        <p:blipFill rotWithShape="1">
          <a:blip r:embed="rId11">
            <a:alphaModFix/>
          </a:blip>
          <a:srcRect b="0" l="0" r="0" t="0"/>
          <a:stretch/>
        </p:blipFill>
        <p:spPr>
          <a:xfrm>
            <a:off x="2686225" y="3464075"/>
            <a:ext cx="791405" cy="760302"/>
          </a:xfrm>
          <a:prstGeom prst="rect">
            <a:avLst/>
          </a:prstGeom>
          <a:noFill/>
          <a:ln>
            <a:noFill/>
          </a:ln>
        </p:spPr>
      </p:pic>
    </p:spTree>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389</ep:Words>
  <ep:PresentationFormat/>
  <ep:Paragraphs>19</ep:Paragraphs>
  <ep:Slides>58</ep:Slides>
  <ep:Notes>6</ep:Notes>
  <ep:TotalTime>0</ep:TotalTime>
  <ep:HiddenSlides>0</ep:HiddenSlides>
  <ep:MMClips>0</ep:MMClips>
  <ep:HeadingPairs>
    <vt:vector size="4" baseType="variant">
      <vt:variant>
        <vt:lpstr>테마</vt:lpstr>
      </vt:variant>
      <vt:variant>
        <vt:i4>1</vt:i4>
      </vt:variant>
      <vt:variant>
        <vt:lpstr>슬라이드 제목</vt:lpstr>
      </vt:variant>
      <vt:variant>
        <vt:i4>58</vt:i4>
      </vt:variant>
    </vt:vector>
  </ep:HeadingPairs>
  <ep:TitlesOfParts>
    <vt:vector size="59" baseType="lpstr">
      <vt:lpstr>6_Office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2020-08-11T03:52:27.000</dcterms:created>
  <dc:creator>조현석</dc:creator>
  <cp:lastModifiedBy>spa84</cp:lastModifiedBy>
  <dcterms:modified xsi:type="dcterms:W3CDTF">2023-09-22T10:32:37.446</dcterms:modified>
  <cp:revision>17</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